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6"/>
    <p:sldId id="257" r:id="rId47"/>
    <p:sldId id="258" r:id="rId48"/>
    <p:sldId id="259" r:id="rId49"/>
    <p:sldId id="260" r:id="rId50"/>
    <p:sldId id="261" r:id="rId51"/>
    <p:sldId id="262" r:id="rId52"/>
    <p:sldId id="263" r:id="rId53"/>
    <p:sldId id="264" r:id="rId54"/>
    <p:sldId id="265" r:id="rId55"/>
    <p:sldId id="266" r:id="rId56"/>
    <p:sldId id="267" r:id="rId57"/>
    <p:sldId id="268" r:id="rId58"/>
    <p:sldId id="269" r:id="rId59"/>
    <p:sldId id="270" r:id="rId60"/>
    <p:sldId id="271" r:id="rId61"/>
    <p:sldId id="272" r:id="rId62"/>
    <p:sldId id="273" r:id="rId63"/>
  </p:sldIdLst>
  <p:sldSz cx="13004800" cy="73152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  <p:embeddedFont>
      <p:font typeface="Poppins" charset="1" panose="00000500000000000000"/>
      <p:regular r:id="rId16"/>
    </p:embeddedFont>
    <p:embeddedFont>
      <p:font typeface="Poppins Bold" charset="1" panose="00000800000000000000"/>
      <p:regular r:id="rId17"/>
    </p:embeddedFont>
    <p:embeddedFont>
      <p:font typeface="Poppins Italics" charset="1" panose="00000500000000000000"/>
      <p:regular r:id="rId18"/>
    </p:embeddedFont>
    <p:embeddedFont>
      <p:font typeface="Poppins Bold Italics" charset="1" panose="00000800000000000000"/>
      <p:regular r:id="rId19"/>
    </p:embeddedFont>
    <p:embeddedFont>
      <p:font typeface="Poppins Thin" charset="1" panose="00000300000000000000"/>
      <p:regular r:id="rId20"/>
    </p:embeddedFont>
    <p:embeddedFont>
      <p:font typeface="Poppins Thin Italics" charset="1" panose="00000300000000000000"/>
      <p:regular r:id="rId21"/>
    </p:embeddedFont>
    <p:embeddedFont>
      <p:font typeface="Poppins Extra-Light" charset="1" panose="00000300000000000000"/>
      <p:regular r:id="rId22"/>
    </p:embeddedFont>
    <p:embeddedFont>
      <p:font typeface="Poppins Extra-Light Italics" charset="1" panose="00000300000000000000"/>
      <p:regular r:id="rId23"/>
    </p:embeddedFont>
    <p:embeddedFont>
      <p:font typeface="Poppins Light" charset="1" panose="00000400000000000000"/>
      <p:regular r:id="rId24"/>
    </p:embeddedFont>
    <p:embeddedFont>
      <p:font typeface="Poppins Light Italics" charset="1" panose="00000400000000000000"/>
      <p:regular r:id="rId25"/>
    </p:embeddedFont>
    <p:embeddedFont>
      <p:font typeface="Poppins Medium" charset="1" panose="00000600000000000000"/>
      <p:regular r:id="rId26"/>
    </p:embeddedFont>
    <p:embeddedFont>
      <p:font typeface="Poppins Medium Italics" charset="1" panose="00000600000000000000"/>
      <p:regular r:id="rId27"/>
    </p:embeddedFont>
    <p:embeddedFont>
      <p:font typeface="Poppins Semi-Bold" charset="1" panose="00000700000000000000"/>
      <p:regular r:id="rId28"/>
    </p:embeddedFont>
    <p:embeddedFont>
      <p:font typeface="Poppins Semi-Bold Italics" charset="1" panose="00000700000000000000"/>
      <p:regular r:id="rId29"/>
    </p:embeddedFont>
    <p:embeddedFont>
      <p:font typeface="Poppins Ultra-Bold" charset="1" panose="00000900000000000000"/>
      <p:regular r:id="rId30"/>
    </p:embeddedFont>
    <p:embeddedFont>
      <p:font typeface="Poppins Ultra-Bold Italics" charset="1" panose="00000900000000000000"/>
      <p:regular r:id="rId31"/>
    </p:embeddedFont>
    <p:embeddedFont>
      <p:font typeface="Poppins Heavy" charset="1" panose="00000A00000000000000"/>
      <p:regular r:id="rId32"/>
    </p:embeddedFont>
    <p:embeddedFont>
      <p:font typeface="Poppins Heavy Italics" charset="1" panose="00000A00000000000000"/>
      <p:regular r:id="rId33"/>
    </p:embeddedFont>
    <p:embeddedFont>
      <p:font typeface="Clear Sans" charset="1" panose="020B0503030202020304"/>
      <p:regular r:id="rId34"/>
    </p:embeddedFont>
    <p:embeddedFont>
      <p:font typeface="Clear Sans Bold" charset="1" panose="020B0803030202020304"/>
      <p:regular r:id="rId35"/>
    </p:embeddedFont>
    <p:embeddedFont>
      <p:font typeface="Clear Sans Italics" charset="1" panose="020B0503030202090304"/>
      <p:regular r:id="rId36"/>
    </p:embeddedFont>
    <p:embeddedFont>
      <p:font typeface="Clear Sans Bold Italics" charset="1" panose="020B0803030202090304"/>
      <p:regular r:id="rId37"/>
    </p:embeddedFont>
    <p:embeddedFont>
      <p:font typeface="Clear Sans Thin" charset="1" panose="020B0203030202020304"/>
      <p:regular r:id="rId38"/>
    </p:embeddedFont>
    <p:embeddedFont>
      <p:font typeface="Clear Sans Light" charset="1" panose="020B0303030202020304"/>
      <p:regular r:id="rId39"/>
    </p:embeddedFont>
    <p:embeddedFont>
      <p:font typeface="Clear Sans Medium" charset="1" panose="020B0603030202020304"/>
      <p:regular r:id="rId40"/>
    </p:embeddedFont>
    <p:embeddedFont>
      <p:font typeface="Clear Sans Medium Italics" charset="1" panose="020B0603030202090304"/>
      <p:regular r:id="rId41"/>
    </p:embeddedFont>
    <p:embeddedFont>
      <p:font typeface="Brice SemiExpanded" charset="1" panose="00000000000000000000"/>
      <p:regular r:id="rId42"/>
    </p:embeddedFont>
    <p:embeddedFont>
      <p:font typeface="Brice SemiExpanded Bold" charset="1" panose="00000000000000000000"/>
      <p:regular r:id="rId43"/>
    </p:embeddedFont>
    <p:embeddedFont>
      <p:font typeface="Brice SemiExpanded Extra-Light" charset="1" panose="00000000000000000000"/>
      <p:regular r:id="rId44"/>
    </p:embeddedFont>
    <p:embeddedFont>
      <p:font typeface="Brice SemiExpanded Heavy" charset="1" panose="0000000000000000000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slides/slide1.xml" Type="http://schemas.openxmlformats.org/officeDocument/2006/relationships/slide"/><Relationship Id="rId47" Target="slides/slide2.xml" Type="http://schemas.openxmlformats.org/officeDocument/2006/relationships/slide"/><Relationship Id="rId48" Target="slides/slide3.xml" Type="http://schemas.openxmlformats.org/officeDocument/2006/relationships/slide"/><Relationship Id="rId49" Target="slides/slide4.xml" Type="http://schemas.openxmlformats.org/officeDocument/2006/relationships/slide"/><Relationship Id="rId5" Target="tableStyles.xml" Type="http://schemas.openxmlformats.org/officeDocument/2006/relationships/tableStyles"/><Relationship Id="rId50" Target="slides/slide5.xml" Type="http://schemas.openxmlformats.org/officeDocument/2006/relationships/slide"/><Relationship Id="rId51" Target="slides/slide6.xml" Type="http://schemas.openxmlformats.org/officeDocument/2006/relationships/slide"/><Relationship Id="rId52" Target="slides/slide7.xml" Type="http://schemas.openxmlformats.org/officeDocument/2006/relationships/slide"/><Relationship Id="rId53" Target="slides/slide8.xml" Type="http://schemas.openxmlformats.org/officeDocument/2006/relationships/slide"/><Relationship Id="rId54" Target="slides/slide9.xml" Type="http://schemas.openxmlformats.org/officeDocument/2006/relationships/slide"/><Relationship Id="rId55" Target="slides/slide10.xml" Type="http://schemas.openxmlformats.org/officeDocument/2006/relationships/slide"/><Relationship Id="rId56" Target="slides/slide11.xml" Type="http://schemas.openxmlformats.org/officeDocument/2006/relationships/slide"/><Relationship Id="rId57" Target="slides/slide12.xml" Type="http://schemas.openxmlformats.org/officeDocument/2006/relationships/slide"/><Relationship Id="rId58" Target="slides/slide13.xml" Type="http://schemas.openxmlformats.org/officeDocument/2006/relationships/slide"/><Relationship Id="rId59" Target="slides/slide14.xml" Type="http://schemas.openxmlformats.org/officeDocument/2006/relationships/slide"/><Relationship Id="rId6" Target="fonts/font6.fntdata" Type="http://schemas.openxmlformats.org/officeDocument/2006/relationships/font"/><Relationship Id="rId60" Target="slides/slide15.xml" Type="http://schemas.openxmlformats.org/officeDocument/2006/relationships/slide"/><Relationship Id="rId61" Target="slides/slide16.xml" Type="http://schemas.openxmlformats.org/officeDocument/2006/relationships/slide"/><Relationship Id="rId62" Target="slides/slide17.xml" Type="http://schemas.openxmlformats.org/officeDocument/2006/relationships/slide"/><Relationship Id="rId63" Target="slides/slide18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7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32657" y="977328"/>
            <a:ext cx="2226865" cy="578233"/>
            <a:chOff x="0" y="0"/>
            <a:chExt cx="2969153" cy="770977"/>
          </a:xfrm>
        </p:grpSpPr>
        <p:sp>
          <p:nvSpPr>
            <p:cNvPr name="AutoShape 3" id="3"/>
            <p:cNvSpPr/>
            <p:nvPr/>
          </p:nvSpPr>
          <p:spPr>
            <a:xfrm>
              <a:off x="0" y="385488"/>
              <a:ext cx="2969153" cy="0"/>
            </a:xfrm>
            <a:prstGeom prst="line">
              <a:avLst/>
            </a:prstGeom>
            <a:ln cap="rnd" w="770977">
              <a:solidFill>
                <a:srgbClr val="FFE11B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" id="4"/>
            <p:cNvSpPr txBox="true"/>
            <p:nvPr/>
          </p:nvSpPr>
          <p:spPr>
            <a:xfrm rot="0">
              <a:off x="417284" y="88838"/>
              <a:ext cx="2134586" cy="6626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02"/>
                </a:lnSpc>
                <a:spcBef>
                  <a:spcPct val="0"/>
                </a:spcBef>
              </a:pPr>
              <a:r>
                <a:rPr lang="en-US" sz="2930" spc="111">
                  <a:solidFill>
                    <a:srgbClr val="287FF0"/>
                  </a:solidFill>
                  <a:latin typeface="Brice SemiExpanded"/>
                </a:rPr>
                <a:t>JEDI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529004" y="0"/>
            <a:ext cx="7381284" cy="7381284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E11B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35907" y="1752704"/>
            <a:ext cx="2885846" cy="2926080"/>
          </a:xfrm>
          <a:custGeom>
            <a:avLst/>
            <a:gdLst/>
            <a:ahLst/>
            <a:cxnLst/>
            <a:rect r="r" b="b" t="t" l="l"/>
            <a:pathLst>
              <a:path h="2926080" w="2885846">
                <a:moveTo>
                  <a:pt x="0" y="0"/>
                </a:moveTo>
                <a:lnTo>
                  <a:pt x="2885847" y="0"/>
                </a:lnTo>
                <a:lnTo>
                  <a:pt x="2885847" y="2926080"/>
                </a:lnTo>
                <a:lnTo>
                  <a:pt x="0" y="29260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19960" y="3806097"/>
            <a:ext cx="4172663" cy="2926080"/>
          </a:xfrm>
          <a:custGeom>
            <a:avLst/>
            <a:gdLst/>
            <a:ahLst/>
            <a:cxnLst/>
            <a:rect r="r" b="b" t="t" l="l"/>
            <a:pathLst>
              <a:path h="2926080" w="4172663">
                <a:moveTo>
                  <a:pt x="0" y="0"/>
                </a:moveTo>
                <a:lnTo>
                  <a:pt x="4172663" y="0"/>
                </a:lnTo>
                <a:lnTo>
                  <a:pt x="4172663" y="2926080"/>
                </a:lnTo>
                <a:lnTo>
                  <a:pt x="0" y="29260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932657" y="4822920"/>
            <a:ext cx="6974612" cy="1514952"/>
            <a:chOff x="0" y="0"/>
            <a:chExt cx="9299483" cy="201993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9299483" cy="13641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012"/>
                </a:lnSpc>
              </a:pPr>
              <a:r>
                <a:rPr lang="en-US" sz="6677" spc="-133">
                  <a:solidFill>
                    <a:srgbClr val="FFDE59"/>
                  </a:solidFill>
                  <a:latin typeface="Brice SemiExpanded"/>
                </a:rPr>
                <a:t>Flip Fit APP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604011"/>
              <a:ext cx="9299483" cy="415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06"/>
                </a:lnSpc>
              </a:pPr>
              <a:r>
                <a:rPr lang="en-US" sz="2005">
                  <a:solidFill>
                    <a:srgbClr val="FFFFFF"/>
                  </a:solidFill>
                  <a:latin typeface="Clear Sans"/>
                </a:rPr>
                <a:t>Our product, how it works, and more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185012" y="5913026"/>
            <a:ext cx="565619" cy="515342"/>
          </a:xfrm>
          <a:custGeom>
            <a:avLst/>
            <a:gdLst/>
            <a:ahLst/>
            <a:cxnLst/>
            <a:rect r="r" b="b" t="t" l="l"/>
            <a:pathLst>
              <a:path h="515342" w="565619">
                <a:moveTo>
                  <a:pt x="0" y="0"/>
                </a:moveTo>
                <a:lnTo>
                  <a:pt x="565619" y="0"/>
                </a:lnTo>
                <a:lnTo>
                  <a:pt x="565619" y="515342"/>
                </a:lnTo>
                <a:lnTo>
                  <a:pt x="0" y="5153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416783" y="1067339"/>
            <a:ext cx="521467" cy="398211"/>
          </a:xfrm>
          <a:custGeom>
            <a:avLst/>
            <a:gdLst/>
            <a:ahLst/>
            <a:cxnLst/>
            <a:rect r="r" b="b" t="t" l="l"/>
            <a:pathLst>
              <a:path h="398211" w="521467">
                <a:moveTo>
                  <a:pt x="0" y="0"/>
                </a:moveTo>
                <a:lnTo>
                  <a:pt x="521467" y="0"/>
                </a:lnTo>
                <a:lnTo>
                  <a:pt x="521467" y="398211"/>
                </a:lnTo>
                <a:lnTo>
                  <a:pt x="0" y="3982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7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4787" y="2312839"/>
            <a:ext cx="5990788" cy="4520259"/>
          </a:xfrm>
          <a:custGeom>
            <a:avLst/>
            <a:gdLst/>
            <a:ahLst/>
            <a:cxnLst/>
            <a:rect r="r" b="b" t="t" l="l"/>
            <a:pathLst>
              <a:path h="4520259" w="5990788">
                <a:moveTo>
                  <a:pt x="0" y="0"/>
                </a:moveTo>
                <a:lnTo>
                  <a:pt x="5990788" y="0"/>
                </a:lnTo>
                <a:lnTo>
                  <a:pt x="5990788" y="4520258"/>
                </a:lnTo>
                <a:lnTo>
                  <a:pt x="0" y="45202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47" r="0" b="-4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33166" y="2312839"/>
            <a:ext cx="5051403" cy="4520259"/>
          </a:xfrm>
          <a:custGeom>
            <a:avLst/>
            <a:gdLst/>
            <a:ahLst/>
            <a:cxnLst/>
            <a:rect r="r" b="b" t="t" l="l"/>
            <a:pathLst>
              <a:path h="4520259" w="5051403">
                <a:moveTo>
                  <a:pt x="0" y="0"/>
                </a:moveTo>
                <a:lnTo>
                  <a:pt x="5051403" y="0"/>
                </a:lnTo>
                <a:lnTo>
                  <a:pt x="5051403" y="4520258"/>
                </a:lnTo>
                <a:lnTo>
                  <a:pt x="0" y="45202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13592" y="247485"/>
            <a:ext cx="4765040" cy="872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68"/>
              </a:lnSpc>
            </a:pPr>
            <a:r>
              <a:rPr lang="en-US" sz="5120">
                <a:solidFill>
                  <a:srgbClr val="FFDE59"/>
                </a:solidFill>
                <a:latin typeface="Canva Sans Bold"/>
              </a:rPr>
              <a:t>UML  Diagrams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4787" y="1370419"/>
            <a:ext cx="3595899" cy="521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0"/>
              </a:lnSpc>
            </a:pPr>
            <a:r>
              <a:rPr lang="en-US" sz="3057">
                <a:solidFill>
                  <a:srgbClr val="F5FFF9"/>
                </a:solidFill>
                <a:latin typeface="Canva Sans Bold"/>
              </a:rPr>
              <a:t>Use Case Diagrams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7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72104" y="625079"/>
            <a:ext cx="7003979" cy="6237449"/>
          </a:xfrm>
          <a:custGeom>
            <a:avLst/>
            <a:gdLst/>
            <a:ahLst/>
            <a:cxnLst/>
            <a:rect r="r" b="b" t="t" l="l"/>
            <a:pathLst>
              <a:path h="6237449" w="7003979">
                <a:moveTo>
                  <a:pt x="0" y="0"/>
                </a:moveTo>
                <a:lnTo>
                  <a:pt x="7003979" y="0"/>
                </a:lnTo>
                <a:lnTo>
                  <a:pt x="7003979" y="6237449"/>
                </a:lnTo>
                <a:lnTo>
                  <a:pt x="0" y="6237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2753" y="408962"/>
            <a:ext cx="2757993" cy="394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3"/>
              </a:lnSpc>
            </a:pPr>
            <a:r>
              <a:rPr lang="en-US" sz="2345">
                <a:solidFill>
                  <a:srgbClr val="F5FFF9"/>
                </a:solidFill>
                <a:latin typeface="Canva Sans Bold"/>
              </a:rPr>
              <a:t>Use Case Diagrams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1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175" y="0"/>
            <a:ext cx="13040839" cy="7315200"/>
          </a:xfrm>
          <a:prstGeom prst="rect">
            <a:avLst/>
          </a:prstGeom>
          <a:solidFill>
            <a:srgbClr val="287FF0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2879229" y="1230574"/>
            <a:ext cx="7114518" cy="5275987"/>
          </a:xfrm>
          <a:custGeom>
            <a:avLst/>
            <a:gdLst/>
            <a:ahLst/>
            <a:cxnLst/>
            <a:rect r="r" b="b" t="t" l="l"/>
            <a:pathLst>
              <a:path h="5275987" w="7114518">
                <a:moveTo>
                  <a:pt x="0" y="0"/>
                </a:moveTo>
                <a:lnTo>
                  <a:pt x="7114518" y="0"/>
                </a:lnTo>
                <a:lnTo>
                  <a:pt x="7114518" y="5275987"/>
                </a:lnTo>
                <a:lnTo>
                  <a:pt x="0" y="5275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9" r="0" b="-77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02966" y="442271"/>
            <a:ext cx="2683140" cy="521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0"/>
              </a:lnSpc>
            </a:pPr>
            <a:r>
              <a:rPr lang="en-US" sz="3057">
                <a:solidFill>
                  <a:srgbClr val="F5FFF9"/>
                </a:solidFill>
                <a:latin typeface="Canva Sans Bold"/>
              </a:rPr>
              <a:t>Class Diagram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58783" y="1767717"/>
            <a:ext cx="7064358" cy="7064358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E11B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3175" y="0"/>
            <a:ext cx="13004800" cy="7315200"/>
          </a:xfrm>
          <a:prstGeom prst="rect">
            <a:avLst/>
          </a:prstGeom>
          <a:solidFill>
            <a:srgbClr val="287FF0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542489" y="2251969"/>
            <a:ext cx="11994490" cy="4082461"/>
          </a:xfrm>
          <a:custGeom>
            <a:avLst/>
            <a:gdLst/>
            <a:ahLst/>
            <a:cxnLst/>
            <a:rect r="r" b="b" t="t" l="l"/>
            <a:pathLst>
              <a:path h="4082461" w="11994490">
                <a:moveTo>
                  <a:pt x="0" y="0"/>
                </a:moveTo>
                <a:lnTo>
                  <a:pt x="11994489" y="0"/>
                </a:lnTo>
                <a:lnTo>
                  <a:pt x="11994489" y="4082461"/>
                </a:lnTo>
                <a:lnTo>
                  <a:pt x="0" y="40824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0" t="0" r="-33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38903" y="674370"/>
            <a:ext cx="3170238" cy="521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0"/>
              </a:lnSpc>
            </a:pPr>
            <a:r>
              <a:rPr lang="en-US" sz="3057">
                <a:solidFill>
                  <a:srgbClr val="F5FFF9"/>
                </a:solidFill>
                <a:latin typeface="Canva Sans Bold"/>
              </a:rPr>
              <a:t>Activity Diagram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32896" y="741526"/>
            <a:ext cx="5100709" cy="1377270"/>
            <a:chOff x="0" y="0"/>
            <a:chExt cx="7032610" cy="18989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032610" cy="1898914"/>
            </a:xfrm>
            <a:custGeom>
              <a:avLst/>
              <a:gdLst/>
              <a:ahLst/>
              <a:cxnLst/>
              <a:rect r="r" b="b" t="t" l="l"/>
              <a:pathLst>
                <a:path h="1898914" w="7032610">
                  <a:moveTo>
                    <a:pt x="7032610" y="949457"/>
                  </a:moveTo>
                  <a:cubicBezTo>
                    <a:pt x="7032610" y="1470416"/>
                    <a:pt x="6604239" y="1898914"/>
                    <a:pt x="6075665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6075665" y="0"/>
                  </a:lnTo>
                  <a:cubicBezTo>
                    <a:pt x="6604112" y="0"/>
                    <a:pt x="7032610" y="428371"/>
                    <a:pt x="7032610" y="949457"/>
                  </a:cubicBezTo>
                  <a:close/>
                </a:path>
              </a:pathLst>
            </a:custGeom>
            <a:solidFill>
              <a:srgbClr val="FFE11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5639786" y="2682586"/>
            <a:ext cx="5100709" cy="1377270"/>
            <a:chOff x="0" y="0"/>
            <a:chExt cx="7032610" cy="18989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032610" cy="1898914"/>
            </a:xfrm>
            <a:custGeom>
              <a:avLst/>
              <a:gdLst/>
              <a:ahLst/>
              <a:cxnLst/>
              <a:rect r="r" b="b" t="t" l="l"/>
              <a:pathLst>
                <a:path h="1898914" w="7032610">
                  <a:moveTo>
                    <a:pt x="7032610" y="949457"/>
                  </a:moveTo>
                  <a:cubicBezTo>
                    <a:pt x="7032610" y="1470416"/>
                    <a:pt x="6604239" y="1898914"/>
                    <a:pt x="6075665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6075665" y="0"/>
                  </a:lnTo>
                  <a:cubicBezTo>
                    <a:pt x="6604112" y="0"/>
                    <a:pt x="7032610" y="428371"/>
                    <a:pt x="7032610" y="949457"/>
                  </a:cubicBezTo>
                  <a:close/>
                </a:path>
              </a:pathLst>
            </a:custGeom>
            <a:solidFill>
              <a:srgbClr val="FFE11B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7421168" y="4600998"/>
            <a:ext cx="5100709" cy="1377270"/>
            <a:chOff x="0" y="0"/>
            <a:chExt cx="7032610" cy="18989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032610" cy="1898914"/>
            </a:xfrm>
            <a:custGeom>
              <a:avLst/>
              <a:gdLst/>
              <a:ahLst/>
              <a:cxnLst/>
              <a:rect r="r" b="b" t="t" l="l"/>
              <a:pathLst>
                <a:path h="1898914" w="7032610">
                  <a:moveTo>
                    <a:pt x="7032610" y="949457"/>
                  </a:moveTo>
                  <a:cubicBezTo>
                    <a:pt x="7032610" y="1470416"/>
                    <a:pt x="6604239" y="1898914"/>
                    <a:pt x="6075665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6075665" y="0"/>
                  </a:lnTo>
                  <a:cubicBezTo>
                    <a:pt x="6604112" y="0"/>
                    <a:pt x="7032610" y="428371"/>
                    <a:pt x="7032610" y="949457"/>
                  </a:cubicBezTo>
                  <a:close/>
                </a:path>
              </a:pathLst>
            </a:custGeom>
            <a:solidFill>
              <a:srgbClr val="FFE11B"/>
            </a:solidFill>
          </p:spPr>
        </p:sp>
      </p:grpSp>
      <p:sp>
        <p:nvSpPr>
          <p:cNvPr name="AutoShape 8" id="8"/>
          <p:cNvSpPr/>
          <p:nvPr/>
        </p:nvSpPr>
        <p:spPr>
          <a:xfrm rot="0">
            <a:off x="3175" y="-108116"/>
            <a:ext cx="13004800" cy="7519419"/>
          </a:xfrm>
          <a:prstGeom prst="rect">
            <a:avLst/>
          </a:prstGeom>
          <a:solidFill>
            <a:srgbClr val="287FF0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1980074" y="906871"/>
            <a:ext cx="9051002" cy="2800654"/>
          </a:xfrm>
          <a:custGeom>
            <a:avLst/>
            <a:gdLst/>
            <a:ahLst/>
            <a:cxnLst/>
            <a:rect r="r" b="b" t="t" l="l"/>
            <a:pathLst>
              <a:path h="2800654" w="9051002">
                <a:moveTo>
                  <a:pt x="0" y="0"/>
                </a:moveTo>
                <a:lnTo>
                  <a:pt x="9051002" y="0"/>
                </a:lnTo>
                <a:lnTo>
                  <a:pt x="9051002" y="2800654"/>
                </a:lnTo>
                <a:lnTo>
                  <a:pt x="0" y="28006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980074" y="4059857"/>
            <a:ext cx="9051002" cy="2737568"/>
          </a:xfrm>
          <a:custGeom>
            <a:avLst/>
            <a:gdLst/>
            <a:ahLst/>
            <a:cxnLst/>
            <a:rect r="r" b="b" t="t" l="l"/>
            <a:pathLst>
              <a:path h="2737568" w="9051002">
                <a:moveTo>
                  <a:pt x="0" y="0"/>
                </a:moveTo>
                <a:lnTo>
                  <a:pt x="9051002" y="0"/>
                </a:lnTo>
                <a:lnTo>
                  <a:pt x="9051002" y="2737568"/>
                </a:lnTo>
                <a:lnTo>
                  <a:pt x="0" y="27375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94955" y="220178"/>
            <a:ext cx="3170238" cy="521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0"/>
              </a:lnSpc>
            </a:pPr>
            <a:r>
              <a:rPr lang="en-US" sz="3057">
                <a:solidFill>
                  <a:srgbClr val="F5FFF9"/>
                </a:solidFill>
                <a:latin typeface="Canva Sans Bold"/>
              </a:rPr>
              <a:t>Activity Diagram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7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44962" y="499624"/>
            <a:ext cx="11973930" cy="6317114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2212569" y="2411926"/>
            <a:ext cx="2011600" cy="1257250"/>
          </a:xfrm>
          <a:custGeom>
            <a:avLst/>
            <a:gdLst/>
            <a:ahLst/>
            <a:cxnLst/>
            <a:rect r="r" b="b" t="t" l="l"/>
            <a:pathLst>
              <a:path h="1257250" w="2011600">
                <a:moveTo>
                  <a:pt x="0" y="0"/>
                </a:moveTo>
                <a:lnTo>
                  <a:pt x="2011600" y="0"/>
                </a:lnTo>
                <a:lnTo>
                  <a:pt x="2011600" y="1257250"/>
                </a:lnTo>
                <a:lnTo>
                  <a:pt x="0" y="1257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923192" y="1937851"/>
            <a:ext cx="1956869" cy="1956869"/>
          </a:xfrm>
          <a:custGeom>
            <a:avLst/>
            <a:gdLst/>
            <a:ahLst/>
            <a:cxnLst/>
            <a:rect r="r" b="b" t="t" l="l"/>
            <a:pathLst>
              <a:path h="1956869" w="1956869">
                <a:moveTo>
                  <a:pt x="0" y="0"/>
                </a:moveTo>
                <a:lnTo>
                  <a:pt x="1956869" y="0"/>
                </a:lnTo>
                <a:lnTo>
                  <a:pt x="1956869" y="1956869"/>
                </a:lnTo>
                <a:lnTo>
                  <a:pt x="0" y="19568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70908" y="2411926"/>
            <a:ext cx="1380376" cy="1380376"/>
          </a:xfrm>
          <a:custGeom>
            <a:avLst/>
            <a:gdLst/>
            <a:ahLst/>
            <a:cxnLst/>
            <a:rect r="r" b="b" t="t" l="l"/>
            <a:pathLst>
              <a:path h="1380376" w="1380376">
                <a:moveTo>
                  <a:pt x="0" y="0"/>
                </a:moveTo>
                <a:lnTo>
                  <a:pt x="1380376" y="0"/>
                </a:lnTo>
                <a:lnTo>
                  <a:pt x="1380376" y="1380376"/>
                </a:lnTo>
                <a:lnTo>
                  <a:pt x="0" y="13803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815249" y="4752329"/>
            <a:ext cx="1107942" cy="1107942"/>
          </a:xfrm>
          <a:custGeom>
            <a:avLst/>
            <a:gdLst/>
            <a:ahLst/>
            <a:cxnLst/>
            <a:rect r="r" b="b" t="t" l="l"/>
            <a:pathLst>
              <a:path h="1107942" w="1107942">
                <a:moveTo>
                  <a:pt x="0" y="0"/>
                </a:moveTo>
                <a:lnTo>
                  <a:pt x="1107943" y="0"/>
                </a:lnTo>
                <a:lnTo>
                  <a:pt x="1107943" y="1107942"/>
                </a:lnTo>
                <a:lnTo>
                  <a:pt x="0" y="11079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729117" y="5182147"/>
            <a:ext cx="2209998" cy="559866"/>
          </a:xfrm>
          <a:custGeom>
            <a:avLst/>
            <a:gdLst/>
            <a:ahLst/>
            <a:cxnLst/>
            <a:rect r="r" b="b" t="t" l="l"/>
            <a:pathLst>
              <a:path h="559866" w="2209998">
                <a:moveTo>
                  <a:pt x="0" y="0"/>
                </a:moveTo>
                <a:lnTo>
                  <a:pt x="2209998" y="0"/>
                </a:lnTo>
                <a:lnTo>
                  <a:pt x="2209998" y="559866"/>
                </a:lnTo>
                <a:lnTo>
                  <a:pt x="0" y="5598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641696" y="4634070"/>
            <a:ext cx="749211" cy="1226201"/>
          </a:xfrm>
          <a:custGeom>
            <a:avLst/>
            <a:gdLst/>
            <a:ahLst/>
            <a:cxnLst/>
            <a:rect r="r" b="b" t="t" l="l"/>
            <a:pathLst>
              <a:path h="1226201" w="749211">
                <a:moveTo>
                  <a:pt x="0" y="0"/>
                </a:moveTo>
                <a:lnTo>
                  <a:pt x="749211" y="0"/>
                </a:lnTo>
                <a:lnTo>
                  <a:pt x="749211" y="1226201"/>
                </a:lnTo>
                <a:lnTo>
                  <a:pt x="0" y="12262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650383" y="2710433"/>
            <a:ext cx="876665" cy="902932"/>
          </a:xfrm>
          <a:custGeom>
            <a:avLst/>
            <a:gdLst/>
            <a:ahLst/>
            <a:cxnLst/>
            <a:rect r="r" b="b" t="t" l="l"/>
            <a:pathLst>
              <a:path h="902932" w="876665">
                <a:moveTo>
                  <a:pt x="0" y="0"/>
                </a:moveTo>
                <a:lnTo>
                  <a:pt x="876665" y="0"/>
                </a:lnTo>
                <a:lnTo>
                  <a:pt x="876665" y="902932"/>
                </a:lnTo>
                <a:lnTo>
                  <a:pt x="0" y="9029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51497" y="1035939"/>
            <a:ext cx="3222731" cy="736631"/>
            <a:chOff x="0" y="0"/>
            <a:chExt cx="8307678" cy="189891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307677" cy="1898914"/>
            </a:xfrm>
            <a:custGeom>
              <a:avLst/>
              <a:gdLst/>
              <a:ahLst/>
              <a:cxnLst/>
              <a:rect r="r" b="b" t="t" l="l"/>
              <a:pathLst>
                <a:path h="1898914" w="8307677">
                  <a:moveTo>
                    <a:pt x="8307677" y="949457"/>
                  </a:moveTo>
                  <a:cubicBezTo>
                    <a:pt x="8307677" y="1470416"/>
                    <a:pt x="7879307" y="1898914"/>
                    <a:pt x="7350733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7350733" y="0"/>
                  </a:lnTo>
                  <a:cubicBezTo>
                    <a:pt x="7879180" y="0"/>
                    <a:pt x="8307677" y="428371"/>
                    <a:pt x="8307677" y="949457"/>
                  </a:cubicBezTo>
                  <a:close/>
                </a:path>
              </a:pathLst>
            </a:custGeom>
            <a:solidFill>
              <a:srgbClr val="FFE11B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5449641" y="1102986"/>
            <a:ext cx="2026444" cy="514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4"/>
              </a:lnSpc>
            </a:pPr>
            <a:r>
              <a:rPr lang="en-US" sz="2838">
                <a:solidFill>
                  <a:srgbClr val="287FF0"/>
                </a:solidFill>
                <a:latin typeface="Poppins Bold"/>
              </a:rPr>
              <a:t>Tech Stack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E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75" y="0"/>
            <a:ext cx="6574557" cy="7315200"/>
            <a:chOff x="0" y="0"/>
            <a:chExt cx="897425" cy="9985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97425" cy="998522"/>
            </a:xfrm>
            <a:custGeom>
              <a:avLst/>
              <a:gdLst/>
              <a:ahLst/>
              <a:cxnLst/>
              <a:rect r="r" b="b" t="t" l="l"/>
              <a:pathLst>
                <a:path h="998522" w="897425">
                  <a:moveTo>
                    <a:pt x="0" y="0"/>
                  </a:moveTo>
                  <a:lnTo>
                    <a:pt x="897425" y="0"/>
                  </a:lnTo>
                  <a:lnTo>
                    <a:pt x="897425" y="998522"/>
                  </a:lnTo>
                  <a:lnTo>
                    <a:pt x="0" y="998522"/>
                  </a:lnTo>
                  <a:close/>
                </a:path>
              </a:pathLst>
            </a:custGeom>
            <a:solidFill>
              <a:srgbClr val="287F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897425" cy="1093772"/>
            </a:xfrm>
            <a:prstGeom prst="rect">
              <a:avLst/>
            </a:prstGeom>
          </p:spPr>
          <p:txBody>
            <a:bodyPr anchor="ctr" rtlCol="false" tIns="36124" lIns="36124" bIns="36124" rIns="36124"/>
            <a:lstStyle/>
            <a:p>
              <a:pPr algn="ctr">
                <a:lnSpc>
                  <a:spcPts val="7282"/>
                </a:lnSpc>
              </a:pPr>
              <a:r>
                <a:rPr lang="en-US" sz="5201">
                  <a:solidFill>
                    <a:srgbClr val="FFFFFF"/>
                  </a:solidFill>
                  <a:latin typeface="Brice SemiExpanded"/>
                </a:rPr>
                <a:t>DEMO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577732" y="0"/>
            <a:ext cx="6430243" cy="7315200"/>
          </a:xfrm>
          <a:custGeom>
            <a:avLst/>
            <a:gdLst/>
            <a:ahLst/>
            <a:cxnLst/>
            <a:rect r="r" b="b" t="t" l="l"/>
            <a:pathLst>
              <a:path h="7315200" w="6430243">
                <a:moveTo>
                  <a:pt x="0" y="0"/>
                </a:moveTo>
                <a:lnTo>
                  <a:pt x="6430243" y="0"/>
                </a:lnTo>
                <a:lnTo>
                  <a:pt x="6430243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-17560" t="-226" r="-53749" b="-226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7F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75" y="0"/>
            <a:ext cx="6574557" cy="7315200"/>
            <a:chOff x="0" y="0"/>
            <a:chExt cx="897425" cy="9985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97425" cy="998522"/>
            </a:xfrm>
            <a:custGeom>
              <a:avLst/>
              <a:gdLst/>
              <a:ahLst/>
              <a:cxnLst/>
              <a:rect r="r" b="b" t="t" l="l"/>
              <a:pathLst>
                <a:path h="998522" w="897425">
                  <a:moveTo>
                    <a:pt x="0" y="0"/>
                  </a:moveTo>
                  <a:lnTo>
                    <a:pt x="897425" y="0"/>
                  </a:lnTo>
                  <a:lnTo>
                    <a:pt x="897425" y="998522"/>
                  </a:lnTo>
                  <a:lnTo>
                    <a:pt x="0" y="998522"/>
                  </a:lnTo>
                  <a:close/>
                </a:path>
              </a:pathLst>
            </a:custGeom>
            <a:solidFill>
              <a:srgbClr val="287F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897425" cy="1084247"/>
            </a:xfrm>
            <a:prstGeom prst="rect">
              <a:avLst/>
            </a:prstGeom>
          </p:spPr>
          <p:txBody>
            <a:bodyPr anchor="ctr" rtlCol="false" tIns="36124" lIns="36124" bIns="36124" rIns="36124"/>
            <a:lstStyle/>
            <a:p>
              <a:pPr algn="ctr">
                <a:lnSpc>
                  <a:spcPts val="5322"/>
                </a:lnSpc>
              </a:pPr>
              <a:r>
                <a:rPr lang="en-US" sz="3801">
                  <a:solidFill>
                    <a:srgbClr val="FFFFFF"/>
                  </a:solidFill>
                  <a:latin typeface="Brice SemiExpanded"/>
                </a:rPr>
                <a:t>Challenges and learnings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298880" y="1446820"/>
            <a:ext cx="3968349" cy="4421559"/>
          </a:xfrm>
          <a:custGeom>
            <a:avLst/>
            <a:gdLst/>
            <a:ahLst/>
            <a:cxnLst/>
            <a:rect r="r" b="b" t="t" l="l"/>
            <a:pathLst>
              <a:path h="4421559" w="3968349">
                <a:moveTo>
                  <a:pt x="0" y="0"/>
                </a:moveTo>
                <a:lnTo>
                  <a:pt x="3968350" y="0"/>
                </a:lnTo>
                <a:lnTo>
                  <a:pt x="3968350" y="4421560"/>
                </a:lnTo>
                <a:lnTo>
                  <a:pt x="0" y="4421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175" y="0"/>
            <a:ext cx="6089756" cy="7315200"/>
          </a:xfrm>
          <a:prstGeom prst="rect">
            <a:avLst/>
          </a:prstGeom>
          <a:solidFill>
            <a:srgbClr val="287FF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414820" y="2225754"/>
            <a:ext cx="5266466" cy="3327842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87FF0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6092931" y="0"/>
            <a:ext cx="8443750" cy="7413950"/>
          </a:xfrm>
          <a:custGeom>
            <a:avLst/>
            <a:gdLst/>
            <a:ahLst/>
            <a:cxnLst/>
            <a:rect r="r" b="b" t="t" l="l"/>
            <a:pathLst>
              <a:path h="7413950" w="8443750">
                <a:moveTo>
                  <a:pt x="0" y="0"/>
                </a:moveTo>
                <a:lnTo>
                  <a:pt x="8443749" y="0"/>
                </a:lnTo>
                <a:lnTo>
                  <a:pt x="8443749" y="7413950"/>
                </a:lnTo>
                <a:lnTo>
                  <a:pt x="0" y="7413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 l="-84703" t="0" r="-47122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12626" y="3441661"/>
            <a:ext cx="3870854" cy="775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90"/>
              </a:lnSpc>
            </a:pPr>
            <a:r>
              <a:rPr lang="en-US" sz="4564">
                <a:solidFill>
                  <a:srgbClr val="FFFFFF"/>
                </a:solidFill>
                <a:latin typeface="Brice SemiExpanded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21738" y="-777180"/>
            <a:ext cx="9213118" cy="9213118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87FF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7410325" y="872868"/>
            <a:ext cx="3458017" cy="542266"/>
            <a:chOff x="0" y="0"/>
            <a:chExt cx="12109338" cy="18989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109338" cy="1898914"/>
            </a:xfrm>
            <a:custGeom>
              <a:avLst/>
              <a:gdLst/>
              <a:ahLst/>
              <a:cxnLst/>
              <a:rect r="r" b="b" t="t" l="l"/>
              <a:pathLst>
                <a:path h="1898914" w="12109338">
                  <a:moveTo>
                    <a:pt x="12109338" y="949457"/>
                  </a:moveTo>
                  <a:cubicBezTo>
                    <a:pt x="12109338" y="1470416"/>
                    <a:pt x="11680967" y="1898914"/>
                    <a:pt x="11152393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11152393" y="0"/>
                  </a:lnTo>
                  <a:cubicBezTo>
                    <a:pt x="11680840" y="0"/>
                    <a:pt x="12109338" y="428371"/>
                    <a:pt x="12109338" y="949457"/>
                  </a:cubicBezTo>
                  <a:close/>
                </a:path>
              </a:pathLst>
            </a:custGeom>
            <a:solidFill>
              <a:srgbClr val="FFE11B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7957677" y="2003145"/>
            <a:ext cx="3458017" cy="542266"/>
            <a:chOff x="0" y="0"/>
            <a:chExt cx="12109338" cy="18989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109338" cy="1898914"/>
            </a:xfrm>
            <a:custGeom>
              <a:avLst/>
              <a:gdLst/>
              <a:ahLst/>
              <a:cxnLst/>
              <a:rect r="r" b="b" t="t" l="l"/>
              <a:pathLst>
                <a:path h="1898914" w="12109338">
                  <a:moveTo>
                    <a:pt x="12109338" y="949457"/>
                  </a:moveTo>
                  <a:cubicBezTo>
                    <a:pt x="12109338" y="1470416"/>
                    <a:pt x="11680967" y="1898914"/>
                    <a:pt x="11152393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11152393" y="0"/>
                  </a:lnTo>
                  <a:cubicBezTo>
                    <a:pt x="11680840" y="0"/>
                    <a:pt x="12109338" y="428371"/>
                    <a:pt x="12109338" y="949457"/>
                  </a:cubicBezTo>
                  <a:close/>
                </a:path>
              </a:pathLst>
            </a:custGeom>
            <a:solidFill>
              <a:srgbClr val="FFE11B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8254308" y="3133421"/>
            <a:ext cx="3458017" cy="542266"/>
            <a:chOff x="0" y="0"/>
            <a:chExt cx="12109338" cy="18989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109338" cy="1898914"/>
            </a:xfrm>
            <a:custGeom>
              <a:avLst/>
              <a:gdLst/>
              <a:ahLst/>
              <a:cxnLst/>
              <a:rect r="r" b="b" t="t" l="l"/>
              <a:pathLst>
                <a:path h="1898914" w="12109338">
                  <a:moveTo>
                    <a:pt x="12109338" y="949457"/>
                  </a:moveTo>
                  <a:cubicBezTo>
                    <a:pt x="12109338" y="1470416"/>
                    <a:pt x="11680967" y="1898914"/>
                    <a:pt x="11152393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11152393" y="0"/>
                  </a:lnTo>
                  <a:cubicBezTo>
                    <a:pt x="11680840" y="0"/>
                    <a:pt x="12109338" y="428371"/>
                    <a:pt x="12109338" y="949457"/>
                  </a:cubicBezTo>
                  <a:close/>
                </a:path>
              </a:pathLst>
            </a:custGeom>
            <a:solidFill>
              <a:srgbClr val="FFE11B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890557" y="5319620"/>
            <a:ext cx="1341187" cy="1341182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5890557" y="731520"/>
            <a:ext cx="1341187" cy="1341182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-25047" r="0" b="-25047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6498555" y="2987009"/>
            <a:ext cx="1341187" cy="1341182"/>
            <a:chOff x="0" y="0"/>
            <a:chExt cx="6350000" cy="63499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-25000" r="0" b="-2500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734695" y="2164635"/>
            <a:ext cx="1727851" cy="448657"/>
            <a:chOff x="0" y="0"/>
            <a:chExt cx="2303801" cy="598210"/>
          </a:xfrm>
        </p:grpSpPr>
        <p:sp>
          <p:nvSpPr>
            <p:cNvPr name="AutoShape 17" id="17"/>
            <p:cNvSpPr/>
            <p:nvPr/>
          </p:nvSpPr>
          <p:spPr>
            <a:xfrm>
              <a:off x="0" y="299105"/>
              <a:ext cx="2303801" cy="0"/>
            </a:xfrm>
            <a:prstGeom prst="line">
              <a:avLst/>
            </a:prstGeom>
            <a:ln cap="rnd" w="598210">
              <a:solidFill>
                <a:srgbClr val="FFE11B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8" id="18"/>
            <p:cNvSpPr txBox="true"/>
            <p:nvPr/>
          </p:nvSpPr>
          <p:spPr>
            <a:xfrm rot="0">
              <a:off x="323775" y="80430"/>
              <a:ext cx="1656250" cy="493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83"/>
                </a:lnSpc>
                <a:spcBef>
                  <a:spcPct val="0"/>
                </a:spcBef>
              </a:pPr>
              <a:r>
                <a:rPr lang="en-US" sz="2273" spc="86">
                  <a:solidFill>
                    <a:srgbClr val="5941FF"/>
                  </a:solidFill>
                  <a:latin typeface="Brice SemiExpanded"/>
                </a:rPr>
                <a:t>FlipFit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254308" y="4251420"/>
            <a:ext cx="3458017" cy="542266"/>
            <a:chOff x="0" y="0"/>
            <a:chExt cx="12109338" cy="189891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109338" cy="1898914"/>
            </a:xfrm>
            <a:custGeom>
              <a:avLst/>
              <a:gdLst/>
              <a:ahLst/>
              <a:cxnLst/>
              <a:rect r="r" b="b" t="t" l="l"/>
              <a:pathLst>
                <a:path h="1898914" w="12109338">
                  <a:moveTo>
                    <a:pt x="12109338" y="949457"/>
                  </a:moveTo>
                  <a:cubicBezTo>
                    <a:pt x="12109338" y="1470416"/>
                    <a:pt x="11680967" y="1898914"/>
                    <a:pt x="11152393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11152393" y="0"/>
                  </a:lnTo>
                  <a:cubicBezTo>
                    <a:pt x="11680840" y="0"/>
                    <a:pt x="12109338" y="428371"/>
                    <a:pt x="12109338" y="949457"/>
                  </a:cubicBezTo>
                  <a:close/>
                </a:path>
              </a:pathLst>
            </a:custGeom>
            <a:solidFill>
              <a:srgbClr val="FFE11B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8030204" y="5447945"/>
            <a:ext cx="3458017" cy="542266"/>
            <a:chOff x="0" y="0"/>
            <a:chExt cx="12109338" cy="189891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109338" cy="1898914"/>
            </a:xfrm>
            <a:custGeom>
              <a:avLst/>
              <a:gdLst/>
              <a:ahLst/>
              <a:cxnLst/>
              <a:rect r="r" b="b" t="t" l="l"/>
              <a:pathLst>
                <a:path h="1898914" w="12109338">
                  <a:moveTo>
                    <a:pt x="12109338" y="949457"/>
                  </a:moveTo>
                  <a:cubicBezTo>
                    <a:pt x="12109338" y="1470416"/>
                    <a:pt x="11680967" y="1898914"/>
                    <a:pt x="11152393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11152393" y="0"/>
                  </a:lnTo>
                  <a:cubicBezTo>
                    <a:pt x="11680840" y="0"/>
                    <a:pt x="12109338" y="428371"/>
                    <a:pt x="12109338" y="949457"/>
                  </a:cubicBezTo>
                  <a:close/>
                </a:path>
              </a:pathLst>
            </a:custGeom>
            <a:solidFill>
              <a:srgbClr val="FFE11B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734695" y="3093532"/>
            <a:ext cx="4321711" cy="1567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44"/>
              </a:lnSpc>
            </a:pPr>
            <a:r>
              <a:rPr lang="en-US" sz="5120">
                <a:solidFill>
                  <a:srgbClr val="FFDE59"/>
                </a:solidFill>
                <a:latin typeface="Brice SemiExpanded Bold"/>
              </a:rPr>
              <a:t>Meet the Team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637177" y="1003031"/>
            <a:ext cx="3009811" cy="317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9"/>
              </a:lnSpc>
            </a:pPr>
            <a:r>
              <a:rPr lang="en-US" sz="1991" spc="99">
                <a:solidFill>
                  <a:srgbClr val="004AAD"/>
                </a:solidFill>
                <a:latin typeface="Poppins Semi-Bold"/>
              </a:rPr>
              <a:t>Garima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181780" y="2106214"/>
            <a:ext cx="3009811" cy="317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9"/>
              </a:lnSpc>
            </a:pPr>
            <a:r>
              <a:rPr lang="en-US" sz="1991" spc="99">
                <a:solidFill>
                  <a:srgbClr val="004AAD"/>
                </a:solidFill>
                <a:latin typeface="Poppins Semi-Bold"/>
              </a:rPr>
              <a:t>Kanika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405883" y="3236491"/>
            <a:ext cx="3009811" cy="317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9"/>
              </a:lnSpc>
            </a:pPr>
            <a:r>
              <a:rPr lang="en-US" sz="1991" spc="99">
                <a:solidFill>
                  <a:srgbClr val="004AAD"/>
                </a:solidFill>
                <a:latin typeface="Poppins Semi-Bold"/>
              </a:rPr>
              <a:t>Kunal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405883" y="4354490"/>
            <a:ext cx="2858235" cy="317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9"/>
              </a:lnSpc>
              <a:spcBef>
                <a:spcPct val="0"/>
              </a:spcBef>
            </a:pPr>
            <a:r>
              <a:rPr lang="en-US" sz="1991">
                <a:solidFill>
                  <a:srgbClr val="004AAD"/>
                </a:solidFill>
                <a:latin typeface="Poppins Semi-Bold"/>
              </a:rPr>
              <a:t>Nikhitha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030204" y="5525671"/>
            <a:ext cx="3458017" cy="329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6"/>
              </a:lnSpc>
              <a:spcBef>
                <a:spcPct val="0"/>
              </a:spcBef>
            </a:pPr>
            <a:r>
              <a:rPr lang="en-US" sz="1804">
                <a:solidFill>
                  <a:srgbClr val="004AAD"/>
                </a:solidFill>
                <a:latin typeface="Poppins Semi-Bold"/>
              </a:rPr>
              <a:t>Urvisha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21738" y="-777180"/>
            <a:ext cx="9213118" cy="9213118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87FF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7410325" y="872868"/>
            <a:ext cx="4543263" cy="712447"/>
            <a:chOff x="0" y="0"/>
            <a:chExt cx="12109338" cy="18989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109338" cy="1898914"/>
            </a:xfrm>
            <a:custGeom>
              <a:avLst/>
              <a:gdLst/>
              <a:ahLst/>
              <a:cxnLst/>
              <a:rect r="r" b="b" t="t" l="l"/>
              <a:pathLst>
                <a:path h="1898914" w="12109338">
                  <a:moveTo>
                    <a:pt x="12109338" y="949457"/>
                  </a:moveTo>
                  <a:cubicBezTo>
                    <a:pt x="12109338" y="1470416"/>
                    <a:pt x="11680967" y="1898914"/>
                    <a:pt x="11152393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11152393" y="0"/>
                  </a:lnTo>
                  <a:cubicBezTo>
                    <a:pt x="11680840" y="0"/>
                    <a:pt x="12109338" y="428371"/>
                    <a:pt x="12109338" y="949457"/>
                  </a:cubicBezTo>
                  <a:close/>
                </a:path>
              </a:pathLst>
            </a:custGeom>
            <a:solidFill>
              <a:srgbClr val="FFE11B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8254308" y="2716038"/>
            <a:ext cx="4106061" cy="959649"/>
            <a:chOff x="0" y="0"/>
            <a:chExt cx="14378666" cy="336051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378667" cy="3360515"/>
            </a:xfrm>
            <a:custGeom>
              <a:avLst/>
              <a:gdLst/>
              <a:ahLst/>
              <a:cxnLst/>
              <a:rect r="r" b="b" t="t" l="l"/>
              <a:pathLst>
                <a:path h="3360515" w="14378667">
                  <a:moveTo>
                    <a:pt x="14378667" y="1680257"/>
                  </a:moveTo>
                  <a:cubicBezTo>
                    <a:pt x="14378667" y="2932017"/>
                    <a:pt x="13950294" y="3360515"/>
                    <a:pt x="13421720" y="3360515"/>
                  </a:cubicBezTo>
                  <a:lnTo>
                    <a:pt x="956945" y="3360515"/>
                  </a:lnTo>
                  <a:cubicBezTo>
                    <a:pt x="428371" y="3360515"/>
                    <a:pt x="0" y="2932017"/>
                    <a:pt x="0" y="1680257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13421720" y="0"/>
                  </a:lnTo>
                  <a:cubicBezTo>
                    <a:pt x="13950169" y="0"/>
                    <a:pt x="14378667" y="428371"/>
                    <a:pt x="14378667" y="1680257"/>
                  </a:cubicBezTo>
                  <a:close/>
                </a:path>
              </a:pathLst>
            </a:custGeom>
            <a:solidFill>
              <a:srgbClr val="FFE11B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5890557" y="5319620"/>
            <a:ext cx="1341187" cy="1341182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890557" y="731520"/>
            <a:ext cx="1341187" cy="1341182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-25047" r="0" b="-25047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6498555" y="2987009"/>
            <a:ext cx="1341187" cy="1341182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-25000" r="0" b="-2500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34695" y="2164635"/>
            <a:ext cx="1727851" cy="448657"/>
            <a:chOff x="0" y="0"/>
            <a:chExt cx="2303801" cy="598210"/>
          </a:xfrm>
        </p:grpSpPr>
        <p:sp>
          <p:nvSpPr>
            <p:cNvPr name="AutoShape 15" id="15"/>
            <p:cNvSpPr/>
            <p:nvPr/>
          </p:nvSpPr>
          <p:spPr>
            <a:xfrm>
              <a:off x="0" y="299105"/>
              <a:ext cx="2303801" cy="0"/>
            </a:xfrm>
            <a:prstGeom prst="line">
              <a:avLst/>
            </a:prstGeom>
            <a:ln cap="rnd" w="598210">
              <a:solidFill>
                <a:srgbClr val="FFE11B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6" id="16"/>
            <p:cNvSpPr txBox="true"/>
            <p:nvPr/>
          </p:nvSpPr>
          <p:spPr>
            <a:xfrm rot="0">
              <a:off x="323775" y="80430"/>
              <a:ext cx="1656250" cy="493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83"/>
                </a:lnSpc>
                <a:spcBef>
                  <a:spcPct val="0"/>
                </a:spcBef>
              </a:pPr>
              <a:r>
                <a:rPr lang="en-US" sz="2273" spc="86">
                  <a:solidFill>
                    <a:srgbClr val="5941FF"/>
                  </a:solidFill>
                  <a:latin typeface="Brice SemiExpanded"/>
                </a:rPr>
                <a:t>FlipFit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030204" y="5228269"/>
            <a:ext cx="4446558" cy="761941"/>
            <a:chOff x="0" y="0"/>
            <a:chExt cx="15571024" cy="266817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571025" cy="2668177"/>
            </a:xfrm>
            <a:custGeom>
              <a:avLst/>
              <a:gdLst/>
              <a:ahLst/>
              <a:cxnLst/>
              <a:rect r="r" b="b" t="t" l="l"/>
              <a:pathLst>
                <a:path h="2668177" w="15571025">
                  <a:moveTo>
                    <a:pt x="15571025" y="1334089"/>
                  </a:moveTo>
                  <a:cubicBezTo>
                    <a:pt x="15571025" y="2239679"/>
                    <a:pt x="15142654" y="2668177"/>
                    <a:pt x="14614080" y="2668177"/>
                  </a:cubicBezTo>
                  <a:lnTo>
                    <a:pt x="956945" y="2668177"/>
                  </a:lnTo>
                  <a:cubicBezTo>
                    <a:pt x="428371" y="2668177"/>
                    <a:pt x="0" y="2239679"/>
                    <a:pt x="0" y="1334089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14614080" y="0"/>
                  </a:lnTo>
                  <a:cubicBezTo>
                    <a:pt x="15142527" y="0"/>
                    <a:pt x="15571025" y="428371"/>
                    <a:pt x="15571025" y="1334089"/>
                  </a:cubicBezTo>
                  <a:close/>
                </a:path>
              </a:pathLst>
            </a:custGeom>
            <a:solidFill>
              <a:srgbClr val="FFE11B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734695" y="3093532"/>
            <a:ext cx="5485992" cy="788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44"/>
              </a:lnSpc>
            </a:pPr>
            <a:r>
              <a:rPr lang="en-US" sz="5120">
                <a:solidFill>
                  <a:srgbClr val="FFDE59"/>
                </a:solidFill>
                <a:latin typeface="Brice SemiExpanded Bold"/>
              </a:rPr>
              <a:t>Stakeholders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030204" y="1061028"/>
            <a:ext cx="3009811" cy="317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9"/>
              </a:lnSpc>
            </a:pPr>
            <a:r>
              <a:rPr lang="en-US" sz="1991" spc="99">
                <a:solidFill>
                  <a:srgbClr val="004AAD"/>
                </a:solidFill>
                <a:latin typeface="Poppins Semi-Bold"/>
              </a:rPr>
              <a:t>Sponsers: Flipkart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405883" y="3027799"/>
            <a:ext cx="3679890" cy="317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9"/>
              </a:lnSpc>
            </a:pPr>
            <a:r>
              <a:rPr lang="en-US" sz="1991" spc="99">
                <a:solidFill>
                  <a:srgbClr val="004AAD"/>
                </a:solidFill>
                <a:latin typeface="Poppins Semi-Bold"/>
              </a:rPr>
              <a:t>SME: Amit Kumar Balyan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405883" y="5415833"/>
            <a:ext cx="3870572" cy="329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6"/>
              </a:lnSpc>
              <a:spcBef>
                <a:spcPct val="0"/>
              </a:spcBef>
            </a:pPr>
            <a:r>
              <a:rPr lang="en-US" sz="1804">
                <a:solidFill>
                  <a:srgbClr val="004AAD"/>
                </a:solidFill>
                <a:latin typeface="Poppins Semi-Bold"/>
              </a:rPr>
              <a:t>Coordinators: Sharath Ramesha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27355" y="2174453"/>
            <a:ext cx="512960" cy="512960"/>
            <a:chOff x="0" y="0"/>
            <a:chExt cx="683947" cy="68394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683947" cy="683947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E11B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157825" y="129289"/>
              <a:ext cx="380486" cy="4143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6"/>
                </a:lnSpc>
                <a:spcBef>
                  <a:spcPct val="0"/>
                </a:spcBef>
              </a:pPr>
              <a:r>
                <a:rPr lang="en-US" sz="1804">
                  <a:solidFill>
                    <a:srgbClr val="5941FF"/>
                  </a:solidFill>
                  <a:latin typeface="Brice SemiExpanded"/>
                </a:rPr>
                <a:t>1</a:t>
              </a:r>
            </a:p>
          </p:txBody>
        </p:sp>
      </p:grpSp>
      <p:sp>
        <p:nvSpPr>
          <p:cNvPr name="AutoShape 6" id="6"/>
          <p:cNvSpPr/>
          <p:nvPr/>
        </p:nvSpPr>
        <p:spPr>
          <a:xfrm rot="0">
            <a:off x="3175" y="0"/>
            <a:ext cx="5280660" cy="7315200"/>
          </a:xfrm>
          <a:prstGeom prst="rect">
            <a:avLst/>
          </a:prstGeom>
          <a:solidFill>
            <a:srgbClr val="287FF0"/>
          </a:solidFill>
        </p:spPr>
      </p:sp>
      <p:grpSp>
        <p:nvGrpSpPr>
          <p:cNvPr name="Group 7" id="7"/>
          <p:cNvGrpSpPr/>
          <p:nvPr/>
        </p:nvGrpSpPr>
        <p:grpSpPr>
          <a:xfrm rot="0">
            <a:off x="5027355" y="5318876"/>
            <a:ext cx="512960" cy="512087"/>
            <a:chOff x="0" y="0"/>
            <a:chExt cx="683947" cy="682783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683947" cy="682783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E11B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157825" y="129289"/>
              <a:ext cx="380486" cy="4131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6"/>
                </a:lnSpc>
                <a:spcBef>
                  <a:spcPct val="0"/>
                </a:spcBef>
              </a:pPr>
              <a:r>
                <a:rPr lang="en-US" sz="1804">
                  <a:solidFill>
                    <a:srgbClr val="5941FF"/>
                  </a:solidFill>
                  <a:latin typeface="Brice SemiExpanded"/>
                </a:rPr>
                <a:t>6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283835" y="0"/>
            <a:ext cx="7724140" cy="7315200"/>
          </a:xfrm>
          <a:custGeom>
            <a:avLst/>
            <a:gdLst/>
            <a:ahLst/>
            <a:cxnLst/>
            <a:rect r="r" b="b" t="t" l="l"/>
            <a:pathLst>
              <a:path h="7315200" w="7724140">
                <a:moveTo>
                  <a:pt x="0" y="0"/>
                </a:moveTo>
                <a:lnTo>
                  <a:pt x="7724140" y="0"/>
                </a:lnTo>
                <a:lnTo>
                  <a:pt x="772414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-39242" r="0" b="-19242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027355" y="2675127"/>
            <a:ext cx="512960" cy="512087"/>
            <a:chOff x="0" y="0"/>
            <a:chExt cx="683947" cy="682783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683947" cy="682783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E11B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157825" y="129289"/>
              <a:ext cx="380486" cy="4131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6"/>
                </a:lnSpc>
                <a:spcBef>
                  <a:spcPct val="0"/>
                </a:spcBef>
              </a:pPr>
              <a:r>
                <a:rPr lang="en-US" sz="1804">
                  <a:solidFill>
                    <a:srgbClr val="5941FF"/>
                  </a:solidFill>
                  <a:latin typeface="Brice SemiExpanded"/>
                </a:rPr>
                <a:t>2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027355" y="5952883"/>
            <a:ext cx="512960" cy="512087"/>
            <a:chOff x="0" y="0"/>
            <a:chExt cx="683947" cy="682783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683947" cy="682783"/>
              <a:chOff x="0" y="0"/>
              <a:chExt cx="6350000" cy="63500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E11B"/>
              </a:solid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157825" y="129289"/>
              <a:ext cx="380486" cy="4131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6"/>
                </a:lnSpc>
                <a:spcBef>
                  <a:spcPct val="0"/>
                </a:spcBef>
              </a:pPr>
              <a:r>
                <a:rPr lang="en-US" sz="1804">
                  <a:solidFill>
                    <a:srgbClr val="5941FF"/>
                  </a:solidFill>
                  <a:latin typeface="Brice SemiExpanded"/>
                </a:rPr>
                <a:t>7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042134" y="4684869"/>
            <a:ext cx="512960" cy="512087"/>
            <a:chOff x="0" y="0"/>
            <a:chExt cx="683947" cy="682783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683947" cy="682783"/>
              <a:chOff x="0" y="0"/>
              <a:chExt cx="6350000" cy="63500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E11B"/>
              </a:solidFill>
            </p:spPr>
          </p:sp>
        </p:grpSp>
        <p:sp>
          <p:nvSpPr>
            <p:cNvPr name="TextBox 23" id="23"/>
            <p:cNvSpPr txBox="true"/>
            <p:nvPr/>
          </p:nvSpPr>
          <p:spPr>
            <a:xfrm rot="0">
              <a:off x="157825" y="129289"/>
              <a:ext cx="380486" cy="4131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6"/>
                </a:lnSpc>
                <a:spcBef>
                  <a:spcPct val="0"/>
                </a:spcBef>
              </a:pPr>
              <a:r>
                <a:rPr lang="en-US" sz="1804">
                  <a:solidFill>
                    <a:srgbClr val="5941FF"/>
                  </a:solidFill>
                  <a:latin typeface="Brice SemiExpanded"/>
                </a:rPr>
                <a:t>5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5027355" y="4049466"/>
            <a:ext cx="512960" cy="512087"/>
            <a:chOff x="0" y="0"/>
            <a:chExt cx="683947" cy="682783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683947" cy="682783"/>
              <a:chOff x="0" y="0"/>
              <a:chExt cx="6350000" cy="63500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E11B"/>
              </a:solidFill>
            </p:spPr>
          </p:sp>
        </p:grpSp>
        <p:sp>
          <p:nvSpPr>
            <p:cNvPr name="TextBox 27" id="27"/>
            <p:cNvSpPr txBox="true"/>
            <p:nvPr/>
          </p:nvSpPr>
          <p:spPr>
            <a:xfrm rot="0">
              <a:off x="157825" y="129289"/>
              <a:ext cx="380486" cy="4131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6"/>
                </a:lnSpc>
                <a:spcBef>
                  <a:spcPct val="0"/>
                </a:spcBef>
              </a:pPr>
              <a:r>
                <a:rPr lang="en-US" sz="1804">
                  <a:solidFill>
                    <a:srgbClr val="5941FF"/>
                  </a:solidFill>
                  <a:latin typeface="Brice SemiExpanded"/>
                </a:rPr>
                <a:t>4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5027355" y="3295587"/>
            <a:ext cx="512960" cy="512087"/>
            <a:chOff x="0" y="0"/>
            <a:chExt cx="683947" cy="682783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683947" cy="682783"/>
              <a:chOff x="0" y="0"/>
              <a:chExt cx="6350000" cy="63500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E11B"/>
              </a:solidFill>
            </p:spPr>
          </p:sp>
        </p:grpSp>
        <p:sp>
          <p:nvSpPr>
            <p:cNvPr name="TextBox 31" id="31"/>
            <p:cNvSpPr txBox="true"/>
            <p:nvPr/>
          </p:nvSpPr>
          <p:spPr>
            <a:xfrm rot="0">
              <a:off x="157825" y="129289"/>
              <a:ext cx="380486" cy="4131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6"/>
                </a:lnSpc>
                <a:spcBef>
                  <a:spcPct val="0"/>
                </a:spcBef>
              </a:pPr>
              <a:r>
                <a:rPr lang="en-US" sz="1804">
                  <a:solidFill>
                    <a:srgbClr val="5941FF"/>
                  </a:solidFill>
                  <a:latin typeface="Brice SemiExpanded"/>
                </a:rPr>
                <a:t>3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5027355" y="2054538"/>
            <a:ext cx="512960" cy="512087"/>
            <a:chOff x="0" y="0"/>
            <a:chExt cx="683947" cy="682783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683947" cy="682783"/>
              <a:chOff x="0" y="0"/>
              <a:chExt cx="6350000" cy="63500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E11B"/>
              </a:solidFill>
            </p:spPr>
          </p:sp>
        </p:grpSp>
        <p:sp>
          <p:nvSpPr>
            <p:cNvPr name="TextBox 35" id="35"/>
            <p:cNvSpPr txBox="true"/>
            <p:nvPr/>
          </p:nvSpPr>
          <p:spPr>
            <a:xfrm rot="0">
              <a:off x="157825" y="129289"/>
              <a:ext cx="380486" cy="4131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6"/>
                </a:lnSpc>
                <a:spcBef>
                  <a:spcPct val="0"/>
                </a:spcBef>
              </a:pPr>
              <a:r>
                <a:rPr lang="en-US" sz="1804">
                  <a:solidFill>
                    <a:srgbClr val="5941FF"/>
                  </a:solidFill>
                  <a:latin typeface="Brice SemiExpanded"/>
                </a:rPr>
                <a:t>1</a:t>
              </a: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734695" y="721995"/>
            <a:ext cx="4058450" cy="788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44"/>
              </a:lnSpc>
            </a:pPr>
            <a:r>
              <a:rPr lang="en-US" sz="5120">
                <a:solidFill>
                  <a:srgbClr val="FFDE59"/>
                </a:solidFill>
                <a:latin typeface="Brice SemiExpanded"/>
              </a:rPr>
              <a:t>Agenda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037006" y="2025963"/>
            <a:ext cx="4940585" cy="5289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25"/>
              </a:lnSpc>
            </a:pPr>
            <a:r>
              <a:rPr lang="en-US" sz="1875">
                <a:solidFill>
                  <a:srgbClr val="004AAD"/>
                </a:solidFill>
                <a:latin typeface="Clear Sans"/>
              </a:rPr>
              <a:t>Introduction</a:t>
            </a:r>
          </a:p>
          <a:p>
            <a:pPr>
              <a:lnSpc>
                <a:spcPts val="2625"/>
              </a:lnSpc>
            </a:pPr>
          </a:p>
          <a:p>
            <a:pPr>
              <a:lnSpc>
                <a:spcPts val="2625"/>
              </a:lnSpc>
            </a:pPr>
            <a:r>
              <a:rPr lang="en-US" sz="1875">
                <a:solidFill>
                  <a:srgbClr val="004AAD"/>
                </a:solidFill>
                <a:latin typeface="Clear Sans"/>
              </a:rPr>
              <a:t>Problem Statement</a:t>
            </a:r>
          </a:p>
          <a:p>
            <a:pPr>
              <a:lnSpc>
                <a:spcPts val="2625"/>
              </a:lnSpc>
            </a:pPr>
          </a:p>
          <a:p>
            <a:pPr>
              <a:lnSpc>
                <a:spcPts val="2625"/>
              </a:lnSpc>
            </a:pPr>
            <a:r>
              <a:rPr lang="en-US" sz="1875">
                <a:solidFill>
                  <a:srgbClr val="004AAD"/>
                </a:solidFill>
                <a:latin typeface="Clear Sans"/>
              </a:rPr>
              <a:t>Features</a:t>
            </a:r>
          </a:p>
          <a:p>
            <a:pPr>
              <a:lnSpc>
                <a:spcPts val="2625"/>
              </a:lnSpc>
            </a:pPr>
          </a:p>
          <a:p>
            <a:pPr>
              <a:lnSpc>
                <a:spcPts val="2625"/>
              </a:lnSpc>
            </a:pPr>
            <a:r>
              <a:rPr lang="en-US" sz="1875">
                <a:solidFill>
                  <a:srgbClr val="004AAD"/>
                </a:solidFill>
                <a:latin typeface="Clear Sans"/>
              </a:rPr>
              <a:t>User Stories</a:t>
            </a:r>
          </a:p>
          <a:p>
            <a:pPr>
              <a:lnSpc>
                <a:spcPts val="2625"/>
              </a:lnSpc>
            </a:pPr>
          </a:p>
          <a:p>
            <a:pPr>
              <a:lnSpc>
                <a:spcPts val="2625"/>
              </a:lnSpc>
            </a:pPr>
            <a:r>
              <a:rPr lang="en-US" sz="1875">
                <a:solidFill>
                  <a:srgbClr val="004AAD"/>
                </a:solidFill>
                <a:latin typeface="Clear Sans"/>
              </a:rPr>
              <a:t>Proposed Solution</a:t>
            </a:r>
          </a:p>
          <a:p>
            <a:pPr>
              <a:lnSpc>
                <a:spcPts val="2625"/>
              </a:lnSpc>
            </a:pPr>
          </a:p>
          <a:p>
            <a:pPr>
              <a:lnSpc>
                <a:spcPts val="2625"/>
              </a:lnSpc>
            </a:pPr>
            <a:r>
              <a:rPr lang="en-US" sz="1875">
                <a:solidFill>
                  <a:srgbClr val="004AAD"/>
                </a:solidFill>
                <a:latin typeface="Clear Sans"/>
              </a:rPr>
              <a:t>UML Diagrams</a:t>
            </a:r>
          </a:p>
          <a:p>
            <a:pPr>
              <a:lnSpc>
                <a:spcPts val="2625"/>
              </a:lnSpc>
            </a:pPr>
          </a:p>
          <a:p>
            <a:pPr>
              <a:lnSpc>
                <a:spcPts val="2625"/>
              </a:lnSpc>
            </a:pPr>
            <a:r>
              <a:rPr lang="en-US" sz="1875">
                <a:solidFill>
                  <a:srgbClr val="004AAD"/>
                </a:solidFill>
                <a:latin typeface="Clear Sans"/>
              </a:rPr>
              <a:t>Tech Stacks </a:t>
            </a:r>
          </a:p>
          <a:p>
            <a:pPr>
              <a:lnSpc>
                <a:spcPts val="2625"/>
              </a:lnSpc>
            </a:pPr>
          </a:p>
          <a:p>
            <a:pPr>
              <a:lnSpc>
                <a:spcPts val="2625"/>
              </a:lnSpc>
            </a:pPr>
          </a:p>
          <a:p>
            <a:pPr>
              <a:lnSpc>
                <a:spcPts val="2625"/>
              </a:lnSpc>
              <a:spcBef>
                <a:spcPct val="0"/>
              </a:spcBef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734695" y="6136957"/>
            <a:ext cx="2190906" cy="466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28"/>
              </a:lnSpc>
              <a:spcBef>
                <a:spcPct val="0"/>
              </a:spcBef>
            </a:pPr>
            <a:r>
              <a:rPr lang="en-US" sz="2663" spc="101">
                <a:solidFill>
                  <a:srgbClr val="FFDE59"/>
                </a:solidFill>
                <a:latin typeface="Brice SemiExpanded"/>
              </a:rPr>
              <a:t>Flip-Fit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44962" y="499624"/>
            <a:ext cx="11973930" cy="6317114"/>
          </a:xfrm>
          <a:prstGeom prst="rect">
            <a:avLst/>
          </a:prstGeom>
          <a:solidFill>
            <a:srgbClr val="287FF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3413405" y="1809058"/>
            <a:ext cx="6184339" cy="1207982"/>
            <a:chOff x="0" y="0"/>
            <a:chExt cx="9721608" cy="18989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721607" cy="1898914"/>
            </a:xfrm>
            <a:custGeom>
              <a:avLst/>
              <a:gdLst/>
              <a:ahLst/>
              <a:cxnLst/>
              <a:rect r="r" b="b" t="t" l="l"/>
              <a:pathLst>
                <a:path h="1898914" w="9721607">
                  <a:moveTo>
                    <a:pt x="9721607" y="949457"/>
                  </a:moveTo>
                  <a:cubicBezTo>
                    <a:pt x="9721607" y="1470416"/>
                    <a:pt x="9293237" y="1898914"/>
                    <a:pt x="8764663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8764663" y="0"/>
                  </a:lnTo>
                  <a:cubicBezTo>
                    <a:pt x="9293110" y="0"/>
                    <a:pt x="9721607" y="428371"/>
                    <a:pt x="9721607" y="949457"/>
                  </a:cubicBezTo>
                  <a:close/>
                </a:path>
              </a:pathLst>
            </a:custGeom>
            <a:solidFill>
              <a:srgbClr val="FFE11B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2743947" y="5030393"/>
            <a:ext cx="7523256" cy="87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9"/>
              </a:lnSpc>
              <a:spcBef>
                <a:spcPct val="0"/>
              </a:spcBef>
            </a:pPr>
            <a:r>
              <a:rPr lang="en-US" sz="1706">
                <a:solidFill>
                  <a:srgbClr val="FFFFFF"/>
                </a:solidFill>
                <a:latin typeface="Clear Sans"/>
              </a:rPr>
              <a:t>Design a Ul and a backend system for a new enterprise application that Flipkart is launching. </a:t>
            </a:r>
            <a:r>
              <a:rPr lang="en-US" sz="1706">
                <a:solidFill>
                  <a:srgbClr val="FFFFFF"/>
                </a:solidFill>
                <a:latin typeface="Clear Sans Bold"/>
              </a:rPr>
              <a:t>FlipFit</a:t>
            </a:r>
            <a:r>
              <a:rPr lang="en-US" sz="1706">
                <a:solidFill>
                  <a:srgbClr val="FFFFFF"/>
                </a:solidFill>
                <a:latin typeface="Clear Sans"/>
              </a:rPr>
              <a:t>. Flipkart is partnering up with gyms across Bangalore to enter into the fitness space.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721743" y="2180078"/>
            <a:ext cx="5620367" cy="475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8"/>
              </a:lnSpc>
            </a:pPr>
            <a:r>
              <a:rPr lang="en-US" sz="3198" spc="-31">
                <a:solidFill>
                  <a:srgbClr val="287FF0"/>
                </a:solidFill>
                <a:latin typeface="Brice SemiExpanded"/>
              </a:rPr>
              <a:t>Problem Statement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22592" y="3282007"/>
            <a:ext cx="7965966" cy="426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3"/>
              </a:lnSpc>
              <a:spcBef>
                <a:spcPct val="0"/>
              </a:spcBef>
            </a:pPr>
            <a:r>
              <a:rPr lang="en-US" sz="2560">
                <a:solidFill>
                  <a:srgbClr val="FFDE59"/>
                </a:solidFill>
                <a:latin typeface="Clear Sans Bold"/>
              </a:rPr>
              <a:t>Flip-Fit App:</a:t>
            </a:r>
            <a:r>
              <a:rPr lang="en-US" sz="2560">
                <a:solidFill>
                  <a:srgbClr val="FFDE59"/>
                </a:solidFill>
                <a:latin typeface="Clear Sans"/>
              </a:rPr>
              <a:t> Revolutionizing Your Workout Experience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916025" y="0"/>
            <a:ext cx="8091950" cy="7315200"/>
          </a:xfrm>
          <a:prstGeom prst="rect">
            <a:avLst/>
          </a:prstGeom>
          <a:solidFill>
            <a:srgbClr val="287FF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8558100" y="310589"/>
            <a:ext cx="4163664" cy="951703"/>
            <a:chOff x="0" y="0"/>
            <a:chExt cx="8307678" cy="18989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307677" cy="1898914"/>
            </a:xfrm>
            <a:custGeom>
              <a:avLst/>
              <a:gdLst/>
              <a:ahLst/>
              <a:cxnLst/>
              <a:rect r="r" b="b" t="t" l="l"/>
              <a:pathLst>
                <a:path h="1898914" w="8307677">
                  <a:moveTo>
                    <a:pt x="8307677" y="949457"/>
                  </a:moveTo>
                  <a:cubicBezTo>
                    <a:pt x="8307677" y="1470416"/>
                    <a:pt x="7879307" y="1898914"/>
                    <a:pt x="7350733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7350733" y="0"/>
                  </a:lnTo>
                  <a:cubicBezTo>
                    <a:pt x="7879180" y="0"/>
                    <a:pt x="8307677" y="428371"/>
                    <a:pt x="8307677" y="949457"/>
                  </a:cubicBezTo>
                  <a:close/>
                </a:path>
              </a:pathLst>
            </a:custGeom>
            <a:solidFill>
              <a:srgbClr val="FFE11B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066579" y="2965676"/>
            <a:ext cx="3869144" cy="927909"/>
            <a:chOff x="0" y="0"/>
            <a:chExt cx="6226639" cy="14932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26639" cy="1493290"/>
            </a:xfrm>
            <a:custGeom>
              <a:avLst/>
              <a:gdLst/>
              <a:ahLst/>
              <a:cxnLst/>
              <a:rect r="r" b="b" t="t" l="l"/>
              <a:pathLst>
                <a:path h="1493290" w="6226639">
                  <a:moveTo>
                    <a:pt x="6226639" y="746645"/>
                  </a:moveTo>
                  <a:cubicBezTo>
                    <a:pt x="6226639" y="1064792"/>
                    <a:pt x="5798267" y="1493290"/>
                    <a:pt x="5269693" y="1493290"/>
                  </a:cubicBezTo>
                  <a:lnTo>
                    <a:pt x="956945" y="1493290"/>
                  </a:lnTo>
                  <a:cubicBezTo>
                    <a:pt x="428371" y="1493290"/>
                    <a:pt x="0" y="1064792"/>
                    <a:pt x="0" y="7466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5269693" y="0"/>
                  </a:lnTo>
                  <a:cubicBezTo>
                    <a:pt x="5798141" y="0"/>
                    <a:pt x="6226639" y="428371"/>
                    <a:pt x="6226639" y="746645"/>
                  </a:cubicBezTo>
                  <a:close/>
                </a:path>
              </a:pathLst>
            </a:custGeom>
            <a:solidFill>
              <a:srgbClr val="FFE11B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5630083" y="1594777"/>
            <a:ext cx="4173035" cy="953845"/>
            <a:chOff x="0" y="0"/>
            <a:chExt cx="8307678" cy="18989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307677" cy="1898914"/>
            </a:xfrm>
            <a:custGeom>
              <a:avLst/>
              <a:gdLst/>
              <a:ahLst/>
              <a:cxnLst/>
              <a:rect r="r" b="b" t="t" l="l"/>
              <a:pathLst>
                <a:path h="1898914" w="8307677">
                  <a:moveTo>
                    <a:pt x="8307677" y="949457"/>
                  </a:moveTo>
                  <a:cubicBezTo>
                    <a:pt x="8307677" y="1470416"/>
                    <a:pt x="7879307" y="1898914"/>
                    <a:pt x="7350733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7350733" y="0"/>
                  </a:lnTo>
                  <a:cubicBezTo>
                    <a:pt x="7879180" y="0"/>
                    <a:pt x="8307677" y="428371"/>
                    <a:pt x="8307677" y="949457"/>
                  </a:cubicBezTo>
                  <a:close/>
                </a:path>
              </a:pathLst>
            </a:custGeom>
            <a:solidFill>
              <a:srgbClr val="FFE11B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721764" y="4739947"/>
            <a:ext cx="5284877" cy="1207982"/>
            <a:chOff x="0" y="0"/>
            <a:chExt cx="8307678" cy="18989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307677" cy="1898914"/>
            </a:xfrm>
            <a:custGeom>
              <a:avLst/>
              <a:gdLst/>
              <a:ahLst/>
              <a:cxnLst/>
              <a:rect r="r" b="b" t="t" l="l"/>
              <a:pathLst>
                <a:path h="1898914" w="8307677">
                  <a:moveTo>
                    <a:pt x="8307677" y="949457"/>
                  </a:moveTo>
                  <a:cubicBezTo>
                    <a:pt x="8307677" y="1470416"/>
                    <a:pt x="7879307" y="1898914"/>
                    <a:pt x="7350733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7350733" y="0"/>
                  </a:lnTo>
                  <a:cubicBezTo>
                    <a:pt x="7879180" y="0"/>
                    <a:pt x="8307677" y="428371"/>
                    <a:pt x="8307677" y="949457"/>
                  </a:cubicBezTo>
                  <a:close/>
                </a:path>
              </a:pathLst>
            </a:custGeom>
            <a:solidFill>
              <a:srgbClr val="FFE11B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162735" y="5765354"/>
            <a:ext cx="6484892" cy="1207982"/>
            <a:chOff x="0" y="0"/>
            <a:chExt cx="10194067" cy="18989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194067" cy="1898914"/>
            </a:xfrm>
            <a:custGeom>
              <a:avLst/>
              <a:gdLst/>
              <a:ahLst/>
              <a:cxnLst/>
              <a:rect r="r" b="b" t="t" l="l"/>
              <a:pathLst>
                <a:path h="1898914" w="10194067">
                  <a:moveTo>
                    <a:pt x="10194067" y="949457"/>
                  </a:moveTo>
                  <a:cubicBezTo>
                    <a:pt x="10194067" y="1470416"/>
                    <a:pt x="9765696" y="1898914"/>
                    <a:pt x="9237122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9237122" y="0"/>
                  </a:lnTo>
                  <a:cubicBezTo>
                    <a:pt x="9765569" y="0"/>
                    <a:pt x="10194067" y="428371"/>
                    <a:pt x="10194067" y="949457"/>
                  </a:cubicBezTo>
                  <a:close/>
                </a:path>
              </a:pathLst>
            </a:custGeom>
            <a:solidFill>
              <a:srgbClr val="FFE11B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647626" y="1411568"/>
            <a:ext cx="1207982" cy="1207982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E11B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5526101" y="4313532"/>
            <a:ext cx="3542394" cy="920237"/>
            <a:chOff x="0" y="0"/>
            <a:chExt cx="5568543" cy="144658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568543" cy="1446586"/>
            </a:xfrm>
            <a:custGeom>
              <a:avLst/>
              <a:gdLst/>
              <a:ahLst/>
              <a:cxnLst/>
              <a:rect r="r" b="b" t="t" l="l"/>
              <a:pathLst>
                <a:path h="1446586" w="5568543">
                  <a:moveTo>
                    <a:pt x="5568543" y="723293"/>
                  </a:moveTo>
                  <a:cubicBezTo>
                    <a:pt x="5568543" y="1018088"/>
                    <a:pt x="5140172" y="1446586"/>
                    <a:pt x="4611598" y="1446586"/>
                  </a:cubicBezTo>
                  <a:lnTo>
                    <a:pt x="956945" y="1446586"/>
                  </a:lnTo>
                  <a:cubicBezTo>
                    <a:pt x="428371" y="1446586"/>
                    <a:pt x="0" y="1018088"/>
                    <a:pt x="0" y="723293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4611598" y="0"/>
                  </a:lnTo>
                  <a:cubicBezTo>
                    <a:pt x="5140045" y="0"/>
                    <a:pt x="5568543" y="428371"/>
                    <a:pt x="5568543" y="723293"/>
                  </a:cubicBezTo>
                  <a:close/>
                </a:path>
              </a:pathLst>
            </a:custGeom>
            <a:solidFill>
              <a:srgbClr val="FFE11B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-1067129" y="0"/>
            <a:ext cx="5983154" cy="8399200"/>
          </a:xfrm>
          <a:custGeom>
            <a:avLst/>
            <a:gdLst/>
            <a:ahLst/>
            <a:cxnLst/>
            <a:rect r="r" b="b" t="t" l="l"/>
            <a:pathLst>
              <a:path h="8399200" w="5983154">
                <a:moveTo>
                  <a:pt x="0" y="0"/>
                </a:moveTo>
                <a:lnTo>
                  <a:pt x="5983154" y="0"/>
                </a:lnTo>
                <a:lnTo>
                  <a:pt x="5983154" y="8399200"/>
                </a:lnTo>
                <a:lnTo>
                  <a:pt x="0" y="83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-44775" t="0" r="-65927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734695" y="694583"/>
            <a:ext cx="3781704" cy="1433970"/>
            <a:chOff x="0" y="0"/>
            <a:chExt cx="5042272" cy="1911960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38100"/>
              <a:ext cx="5042272" cy="996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632"/>
                </a:lnSpc>
              </a:pPr>
              <a:r>
                <a:rPr lang="en-US" sz="5120" spc="-51">
                  <a:solidFill>
                    <a:srgbClr val="004AAD"/>
                  </a:solidFill>
                  <a:latin typeface="Brice SemiExpanded"/>
                </a:rPr>
                <a:t>Features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543816"/>
              <a:ext cx="5042272" cy="368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8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734695" y="6322978"/>
            <a:ext cx="2914582" cy="257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835"/>
              </a:lnSpc>
              <a:spcBef>
                <a:spcPct val="0"/>
              </a:spcBef>
            </a:pPr>
            <a:r>
              <a:rPr lang="en-US" sz="1835">
                <a:solidFill>
                  <a:srgbClr val="004AAD"/>
                </a:solidFill>
                <a:latin typeface="Brice SemiExpanded"/>
              </a:rPr>
              <a:t>Flip Fit App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756564" y="642685"/>
            <a:ext cx="3766737" cy="249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8"/>
              </a:lnSpc>
              <a:spcBef>
                <a:spcPct val="0"/>
              </a:spcBef>
            </a:pPr>
            <a:r>
              <a:rPr lang="en-US" sz="1399">
                <a:solidFill>
                  <a:srgbClr val="004AAD"/>
                </a:solidFill>
                <a:latin typeface="Brice SemiExpanded"/>
              </a:rPr>
              <a:t>Multiple centers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713706" y="1961431"/>
            <a:ext cx="3922096" cy="201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1"/>
              </a:lnSpc>
              <a:spcBef>
                <a:spcPct val="0"/>
              </a:spcBef>
            </a:pPr>
            <a:r>
              <a:rPr lang="en-US" sz="1207">
                <a:solidFill>
                  <a:srgbClr val="004AAD"/>
                </a:solidFill>
                <a:latin typeface="Brice SemiExpanded"/>
              </a:rPr>
              <a:t>Fixed time slots and seat availability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066579" y="3322640"/>
            <a:ext cx="3869144" cy="211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6"/>
              </a:lnSpc>
              <a:spcBef>
                <a:spcPct val="0"/>
              </a:spcBef>
            </a:pPr>
            <a:r>
              <a:rPr lang="en-US" sz="1161">
                <a:solidFill>
                  <a:srgbClr val="004AAD"/>
                </a:solidFill>
                <a:latin typeface="Brice SemiExpanded"/>
              </a:rPr>
              <a:t>User operations:</a:t>
            </a:r>
            <a:r>
              <a:rPr lang="en-US" sz="1161">
                <a:solidFill>
                  <a:srgbClr val="004AAD"/>
                </a:solidFill>
                <a:latin typeface="Brice SemiExpanded"/>
              </a:rPr>
              <a:t> Register, View, Book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713706" y="4672896"/>
            <a:ext cx="3167184" cy="265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9"/>
              </a:lnSpc>
              <a:spcBef>
                <a:spcPct val="0"/>
              </a:spcBef>
            </a:pPr>
            <a:r>
              <a:rPr lang="en-US" sz="1442">
                <a:solidFill>
                  <a:srgbClr val="004AAD"/>
                </a:solidFill>
                <a:latin typeface="Brice SemiExpanded"/>
              </a:rPr>
              <a:t>Admin inputs slot info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705731" y="6065921"/>
            <a:ext cx="5398900" cy="616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5"/>
              </a:lnSpc>
              <a:spcBef>
                <a:spcPct val="0"/>
              </a:spcBef>
            </a:pPr>
            <a:r>
              <a:rPr lang="en-US" sz="1147">
                <a:solidFill>
                  <a:srgbClr val="004AAD"/>
                </a:solidFill>
                <a:latin typeface="Brice SemiExpanded"/>
              </a:rPr>
              <a:t>This slide outlines the core challenges and requirements of FlipFit, emphasizing the need for a solution to manage gym bookings effectively.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916025" y="0"/>
            <a:ext cx="8091950" cy="7315200"/>
          </a:xfrm>
          <a:prstGeom prst="rect">
            <a:avLst/>
          </a:prstGeom>
          <a:solidFill>
            <a:srgbClr val="287FF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5268372" y="1023432"/>
            <a:ext cx="5596415" cy="1279191"/>
            <a:chOff x="0" y="0"/>
            <a:chExt cx="8307678" cy="18989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307677" cy="1898914"/>
            </a:xfrm>
            <a:custGeom>
              <a:avLst/>
              <a:gdLst/>
              <a:ahLst/>
              <a:cxnLst/>
              <a:rect r="r" b="b" t="t" l="l"/>
              <a:pathLst>
                <a:path h="1898914" w="8307677">
                  <a:moveTo>
                    <a:pt x="8307677" y="949457"/>
                  </a:moveTo>
                  <a:cubicBezTo>
                    <a:pt x="8307677" y="1470416"/>
                    <a:pt x="7879307" y="1898914"/>
                    <a:pt x="7350733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7350733" y="0"/>
                  </a:lnTo>
                  <a:cubicBezTo>
                    <a:pt x="7879180" y="0"/>
                    <a:pt x="8307677" y="428371"/>
                    <a:pt x="8307677" y="949457"/>
                  </a:cubicBezTo>
                  <a:close/>
                </a:path>
              </a:pathLst>
            </a:custGeom>
            <a:solidFill>
              <a:srgbClr val="FFE11B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066579" y="2991618"/>
            <a:ext cx="3961037" cy="1207982"/>
            <a:chOff x="0" y="0"/>
            <a:chExt cx="6226639" cy="18989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26639" cy="1898914"/>
            </a:xfrm>
            <a:custGeom>
              <a:avLst/>
              <a:gdLst/>
              <a:ahLst/>
              <a:cxnLst/>
              <a:rect r="r" b="b" t="t" l="l"/>
              <a:pathLst>
                <a:path h="1898914" w="6226639">
                  <a:moveTo>
                    <a:pt x="6226639" y="949457"/>
                  </a:moveTo>
                  <a:cubicBezTo>
                    <a:pt x="6226639" y="1470416"/>
                    <a:pt x="5798267" y="1898914"/>
                    <a:pt x="5269693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5269693" y="0"/>
                  </a:lnTo>
                  <a:cubicBezTo>
                    <a:pt x="5798141" y="0"/>
                    <a:pt x="6226639" y="428371"/>
                    <a:pt x="6226639" y="949457"/>
                  </a:cubicBezTo>
                  <a:close/>
                </a:path>
              </a:pathLst>
            </a:custGeom>
            <a:solidFill>
              <a:srgbClr val="FFE11B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404959" y="5280112"/>
            <a:ext cx="5284877" cy="1207982"/>
            <a:chOff x="0" y="0"/>
            <a:chExt cx="8307678" cy="18989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307677" cy="1898914"/>
            </a:xfrm>
            <a:custGeom>
              <a:avLst/>
              <a:gdLst/>
              <a:ahLst/>
              <a:cxnLst/>
              <a:rect r="r" b="b" t="t" l="l"/>
              <a:pathLst>
                <a:path h="1898914" w="8307677">
                  <a:moveTo>
                    <a:pt x="8307677" y="949457"/>
                  </a:moveTo>
                  <a:cubicBezTo>
                    <a:pt x="8307677" y="1470416"/>
                    <a:pt x="7879307" y="1898914"/>
                    <a:pt x="7350733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7350733" y="0"/>
                  </a:lnTo>
                  <a:cubicBezTo>
                    <a:pt x="7879180" y="0"/>
                    <a:pt x="8307677" y="428371"/>
                    <a:pt x="8307677" y="949457"/>
                  </a:cubicBezTo>
                  <a:close/>
                </a:path>
              </a:pathLst>
            </a:custGeom>
            <a:solidFill>
              <a:srgbClr val="FFE11B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5129636" y="4996974"/>
            <a:ext cx="6484892" cy="1207982"/>
            <a:chOff x="0" y="0"/>
            <a:chExt cx="10194067" cy="18989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194067" cy="1898914"/>
            </a:xfrm>
            <a:custGeom>
              <a:avLst/>
              <a:gdLst/>
              <a:ahLst/>
              <a:cxnLst/>
              <a:rect r="r" b="b" t="t" l="l"/>
              <a:pathLst>
                <a:path h="1898914" w="10194067">
                  <a:moveTo>
                    <a:pt x="10194067" y="949457"/>
                  </a:moveTo>
                  <a:cubicBezTo>
                    <a:pt x="10194067" y="1470416"/>
                    <a:pt x="9765696" y="1898914"/>
                    <a:pt x="9237122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9237122" y="0"/>
                  </a:lnTo>
                  <a:cubicBezTo>
                    <a:pt x="9765569" y="0"/>
                    <a:pt x="10194067" y="428371"/>
                    <a:pt x="10194067" y="949457"/>
                  </a:cubicBezTo>
                  <a:close/>
                </a:path>
              </a:pathLst>
            </a:custGeom>
            <a:solidFill>
              <a:srgbClr val="FFE11B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404959" y="1461221"/>
            <a:ext cx="1207982" cy="1207982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E11B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1067129" y="0"/>
            <a:ext cx="5983154" cy="8399200"/>
          </a:xfrm>
          <a:custGeom>
            <a:avLst/>
            <a:gdLst/>
            <a:ahLst/>
            <a:cxnLst/>
            <a:rect r="r" b="b" t="t" l="l"/>
            <a:pathLst>
              <a:path h="8399200" w="5983154">
                <a:moveTo>
                  <a:pt x="0" y="0"/>
                </a:moveTo>
                <a:lnTo>
                  <a:pt x="5983154" y="0"/>
                </a:lnTo>
                <a:lnTo>
                  <a:pt x="5983154" y="8399200"/>
                </a:lnTo>
                <a:lnTo>
                  <a:pt x="0" y="83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-44775" t="0" r="-65927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1469983" y="-86327"/>
            <a:ext cx="7471231" cy="8051522"/>
          </a:xfrm>
          <a:custGeom>
            <a:avLst/>
            <a:gdLst/>
            <a:ahLst/>
            <a:cxnLst/>
            <a:rect r="r" b="b" t="t" l="l"/>
            <a:pathLst>
              <a:path h="8051522" w="7471231">
                <a:moveTo>
                  <a:pt x="0" y="0"/>
                </a:moveTo>
                <a:lnTo>
                  <a:pt x="7471231" y="0"/>
                </a:lnTo>
                <a:lnTo>
                  <a:pt x="7471231" y="8051522"/>
                </a:lnTo>
                <a:lnTo>
                  <a:pt x="0" y="8051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</a:blip>
            <a:stretch>
              <a:fillRect l="-30724" t="0" r="-30724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383214" y="694583"/>
            <a:ext cx="4418763" cy="2145170"/>
            <a:chOff x="0" y="0"/>
            <a:chExt cx="5891684" cy="286022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38100"/>
              <a:ext cx="5891684" cy="1945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632"/>
                </a:lnSpc>
              </a:pPr>
              <a:r>
                <a:rPr lang="en-US" sz="5120" spc="-51">
                  <a:solidFill>
                    <a:srgbClr val="004AAD"/>
                  </a:solidFill>
                  <a:latin typeface="Brice SemiExpanded"/>
                </a:rPr>
                <a:t>User Stories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2492082"/>
              <a:ext cx="5891684" cy="368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8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734695" y="6322978"/>
            <a:ext cx="2914582" cy="257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835"/>
              </a:lnSpc>
              <a:spcBef>
                <a:spcPct val="0"/>
              </a:spcBef>
            </a:pPr>
            <a:r>
              <a:rPr lang="en-US" sz="1835">
                <a:solidFill>
                  <a:srgbClr val="004AAD"/>
                </a:solidFill>
                <a:latin typeface="Brice SemiExpanded"/>
              </a:rPr>
              <a:t>Flip Fit App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506452" y="3202492"/>
            <a:ext cx="2321686" cy="75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235519" indent="-117759" lvl="1">
              <a:lnSpc>
                <a:spcPts val="1527"/>
              </a:lnSpc>
              <a:buFont typeface="Arial"/>
              <a:buChar char="•"/>
            </a:pPr>
            <a:r>
              <a:rPr lang="en-US" sz="1090">
                <a:solidFill>
                  <a:srgbClr val="004AAD"/>
                </a:solidFill>
                <a:latin typeface="Brice SemiExpanded"/>
              </a:rPr>
              <a:t>View gym centre(s)</a:t>
            </a:r>
          </a:p>
          <a:p>
            <a:pPr marL="235519" indent="-117759" lvl="1">
              <a:lnSpc>
                <a:spcPts val="1527"/>
              </a:lnSpc>
              <a:buFont typeface="Arial"/>
              <a:buChar char="•"/>
            </a:pPr>
            <a:r>
              <a:rPr lang="en-US" sz="1090">
                <a:solidFill>
                  <a:srgbClr val="004AAD"/>
                </a:solidFill>
                <a:latin typeface="Brice SemiExpanded"/>
              </a:rPr>
              <a:t> View gym owner(s)</a:t>
            </a:r>
          </a:p>
          <a:p>
            <a:pPr marL="235519" indent="-117759" lvl="1">
              <a:lnSpc>
                <a:spcPts val="1527"/>
              </a:lnSpc>
              <a:buFont typeface="Arial"/>
              <a:buChar char="•"/>
            </a:pPr>
            <a:r>
              <a:rPr lang="en-US" sz="1090">
                <a:solidFill>
                  <a:srgbClr val="004AAD"/>
                </a:solidFill>
                <a:latin typeface="Brice SemiExpanded"/>
              </a:rPr>
              <a:t> View/Handle pending approvals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802141" y="5251537"/>
            <a:ext cx="4155778" cy="694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214707" indent="-107353" lvl="1">
              <a:lnSpc>
                <a:spcPts val="1392"/>
              </a:lnSpc>
              <a:buFont typeface="Arial"/>
              <a:buChar char="•"/>
            </a:pPr>
            <a:r>
              <a:rPr lang="en-US" sz="994">
                <a:solidFill>
                  <a:srgbClr val="004AAD"/>
                </a:solidFill>
                <a:latin typeface="Brice SemiExpanded"/>
              </a:rPr>
              <a:t>Add new gym Centres</a:t>
            </a:r>
          </a:p>
          <a:p>
            <a:pPr marL="214707" indent="-107353" lvl="1">
              <a:lnSpc>
                <a:spcPts val="1392"/>
              </a:lnSpc>
              <a:buFont typeface="Arial"/>
              <a:buChar char="•"/>
            </a:pPr>
            <a:r>
              <a:rPr lang="en-US" sz="994">
                <a:solidFill>
                  <a:srgbClr val="004AAD"/>
                </a:solidFill>
                <a:latin typeface="Brice SemiExpanded"/>
              </a:rPr>
              <a:t>Add slots in gym Centres</a:t>
            </a:r>
          </a:p>
          <a:p>
            <a:pPr marL="214707" indent="-107353" lvl="1">
              <a:lnSpc>
                <a:spcPts val="1392"/>
              </a:lnSpc>
              <a:buFont typeface="Arial"/>
              <a:buChar char="•"/>
            </a:pPr>
            <a:r>
              <a:rPr lang="en-US" sz="994">
                <a:solidFill>
                  <a:srgbClr val="004AAD"/>
                </a:solidFill>
                <a:latin typeface="Brice SemiExpanded"/>
              </a:rPr>
              <a:t>Request admin approval for centres</a:t>
            </a:r>
          </a:p>
          <a:p>
            <a:pPr marL="214707" indent="-107353" lvl="1">
              <a:lnSpc>
                <a:spcPts val="1392"/>
              </a:lnSpc>
              <a:buFont typeface="Arial"/>
              <a:buChar char="•"/>
            </a:pPr>
            <a:r>
              <a:rPr lang="en-US" sz="994">
                <a:solidFill>
                  <a:srgbClr val="004AAD"/>
                </a:solidFill>
                <a:latin typeface="Brice SemiExpanded"/>
              </a:rPr>
              <a:t>View My gym Centres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935720" y="1133427"/>
            <a:ext cx="2316966" cy="1024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247957" indent="-123978" lvl="1">
              <a:lnSpc>
                <a:spcPts val="1607"/>
              </a:lnSpc>
              <a:buFont typeface="Arial"/>
              <a:buChar char="•"/>
            </a:pPr>
            <a:r>
              <a:rPr lang="en-US" sz="1148">
                <a:solidFill>
                  <a:srgbClr val="004AAD"/>
                </a:solidFill>
                <a:latin typeface="Brice SemiExpanded"/>
              </a:rPr>
              <a:t>View all gym centres</a:t>
            </a:r>
          </a:p>
          <a:p>
            <a:pPr marL="247957" indent="-123978" lvl="1">
              <a:lnSpc>
                <a:spcPts val="1607"/>
              </a:lnSpc>
              <a:buFont typeface="Arial"/>
              <a:buChar char="•"/>
            </a:pPr>
            <a:r>
              <a:rPr lang="en-US" sz="1148">
                <a:solidFill>
                  <a:srgbClr val="004AAD"/>
                </a:solidFill>
                <a:latin typeface="Brice SemiExpanded"/>
              </a:rPr>
              <a:t>View suitable slot:   </a:t>
            </a:r>
          </a:p>
          <a:p>
            <a:pPr marL="247957" indent="-123978" lvl="1">
              <a:lnSpc>
                <a:spcPts val="1607"/>
              </a:lnSpc>
              <a:buFont typeface="Arial"/>
              <a:buChar char="•"/>
            </a:pPr>
            <a:r>
              <a:rPr lang="en-US" sz="1148">
                <a:solidFill>
                  <a:srgbClr val="004AAD"/>
                </a:solidFill>
                <a:latin typeface="Brice SemiExpanded"/>
              </a:rPr>
              <a:t> View my bookings</a:t>
            </a:r>
          </a:p>
          <a:p>
            <a:pPr marL="247957" indent="-123978" lvl="1">
              <a:lnSpc>
                <a:spcPts val="1607"/>
              </a:lnSpc>
              <a:buFont typeface="Arial"/>
              <a:buChar char="•"/>
            </a:pPr>
            <a:r>
              <a:rPr lang="en-US" sz="1148">
                <a:solidFill>
                  <a:srgbClr val="004AAD"/>
                </a:solidFill>
                <a:latin typeface="Brice SemiExpanded"/>
              </a:rPr>
              <a:t>Book a slot</a:t>
            </a:r>
          </a:p>
          <a:p>
            <a:pPr marL="247957" indent="-123978" lvl="1">
              <a:lnSpc>
                <a:spcPts val="1607"/>
              </a:lnSpc>
              <a:buFont typeface="Arial"/>
              <a:buChar char="•"/>
            </a:pPr>
            <a:r>
              <a:rPr lang="en-US" sz="1148">
                <a:solidFill>
                  <a:srgbClr val="004AAD"/>
                </a:solidFill>
                <a:latin typeface="Brice SemiExpanded"/>
              </a:rPr>
              <a:t>Cancel booking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918371" y="1525620"/>
            <a:ext cx="1308667" cy="236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41"/>
              </a:lnSpc>
              <a:spcBef>
                <a:spcPct val="0"/>
              </a:spcBef>
            </a:pPr>
            <a:r>
              <a:rPr lang="en-US" sz="1315">
                <a:solidFill>
                  <a:srgbClr val="004AAD"/>
                </a:solidFill>
                <a:latin typeface="Brice SemiExpanded"/>
              </a:rPr>
              <a:t>CUSTOMER: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452242" y="3459033"/>
            <a:ext cx="885939" cy="235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7"/>
              </a:lnSpc>
              <a:spcBef>
                <a:spcPct val="0"/>
              </a:spcBef>
            </a:pPr>
            <a:r>
              <a:rPr lang="en-US" sz="1312">
                <a:solidFill>
                  <a:srgbClr val="004AAD"/>
                </a:solidFill>
                <a:latin typeface="Brice SemiExpanded"/>
              </a:rPr>
              <a:t>ADMIN: 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789355" y="5445876"/>
            <a:ext cx="1566698" cy="272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8"/>
              </a:lnSpc>
              <a:spcBef>
                <a:spcPct val="0"/>
              </a:spcBef>
            </a:pPr>
            <a:r>
              <a:rPr lang="en-US" sz="1549">
                <a:solidFill>
                  <a:srgbClr val="004AAD"/>
                </a:solidFill>
                <a:latin typeface="Brice SemiExpanded"/>
              </a:rPr>
              <a:t>Gym Owner: 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916025" y="0"/>
            <a:ext cx="8091950" cy="7315200"/>
          </a:xfrm>
          <a:prstGeom prst="rect">
            <a:avLst/>
          </a:prstGeom>
          <a:solidFill>
            <a:srgbClr val="287FF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5268372" y="1023432"/>
            <a:ext cx="5596415" cy="1279191"/>
            <a:chOff x="0" y="0"/>
            <a:chExt cx="8307678" cy="18989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307677" cy="1898914"/>
            </a:xfrm>
            <a:custGeom>
              <a:avLst/>
              <a:gdLst/>
              <a:ahLst/>
              <a:cxnLst/>
              <a:rect r="r" b="b" t="t" l="l"/>
              <a:pathLst>
                <a:path h="1898914" w="8307677">
                  <a:moveTo>
                    <a:pt x="8307677" y="949457"/>
                  </a:moveTo>
                  <a:cubicBezTo>
                    <a:pt x="8307677" y="1470416"/>
                    <a:pt x="7879307" y="1898914"/>
                    <a:pt x="7350733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7350733" y="0"/>
                  </a:lnTo>
                  <a:cubicBezTo>
                    <a:pt x="7879180" y="0"/>
                    <a:pt x="8307677" y="428371"/>
                    <a:pt x="8307677" y="949457"/>
                  </a:cubicBezTo>
                  <a:close/>
                </a:path>
              </a:pathLst>
            </a:custGeom>
            <a:solidFill>
              <a:srgbClr val="FFE11B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066579" y="2991618"/>
            <a:ext cx="3961037" cy="1207982"/>
            <a:chOff x="0" y="0"/>
            <a:chExt cx="6226639" cy="18989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26639" cy="1898914"/>
            </a:xfrm>
            <a:custGeom>
              <a:avLst/>
              <a:gdLst/>
              <a:ahLst/>
              <a:cxnLst/>
              <a:rect r="r" b="b" t="t" l="l"/>
              <a:pathLst>
                <a:path h="1898914" w="6226639">
                  <a:moveTo>
                    <a:pt x="6226639" y="949457"/>
                  </a:moveTo>
                  <a:cubicBezTo>
                    <a:pt x="6226639" y="1470416"/>
                    <a:pt x="5798267" y="1898914"/>
                    <a:pt x="5269693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5269693" y="0"/>
                  </a:lnTo>
                  <a:cubicBezTo>
                    <a:pt x="5798141" y="0"/>
                    <a:pt x="6226639" y="428371"/>
                    <a:pt x="6226639" y="949457"/>
                  </a:cubicBezTo>
                  <a:close/>
                </a:path>
              </a:pathLst>
            </a:custGeom>
            <a:solidFill>
              <a:srgbClr val="FFE11B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404959" y="5280112"/>
            <a:ext cx="5284877" cy="1207982"/>
            <a:chOff x="0" y="0"/>
            <a:chExt cx="8307678" cy="18989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307677" cy="1898914"/>
            </a:xfrm>
            <a:custGeom>
              <a:avLst/>
              <a:gdLst/>
              <a:ahLst/>
              <a:cxnLst/>
              <a:rect r="r" b="b" t="t" l="l"/>
              <a:pathLst>
                <a:path h="1898914" w="8307677">
                  <a:moveTo>
                    <a:pt x="8307677" y="949457"/>
                  </a:moveTo>
                  <a:cubicBezTo>
                    <a:pt x="8307677" y="1470416"/>
                    <a:pt x="7879307" y="1898914"/>
                    <a:pt x="7350733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7350733" y="0"/>
                  </a:lnTo>
                  <a:cubicBezTo>
                    <a:pt x="7879180" y="0"/>
                    <a:pt x="8307677" y="428371"/>
                    <a:pt x="8307677" y="949457"/>
                  </a:cubicBezTo>
                  <a:close/>
                </a:path>
              </a:pathLst>
            </a:custGeom>
            <a:solidFill>
              <a:srgbClr val="FFE11B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5129636" y="4996974"/>
            <a:ext cx="6484892" cy="1207982"/>
            <a:chOff x="0" y="0"/>
            <a:chExt cx="10194067" cy="18989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194067" cy="1898914"/>
            </a:xfrm>
            <a:custGeom>
              <a:avLst/>
              <a:gdLst/>
              <a:ahLst/>
              <a:cxnLst/>
              <a:rect r="r" b="b" t="t" l="l"/>
              <a:pathLst>
                <a:path h="1898914" w="10194067">
                  <a:moveTo>
                    <a:pt x="10194067" y="949457"/>
                  </a:moveTo>
                  <a:cubicBezTo>
                    <a:pt x="10194067" y="1470416"/>
                    <a:pt x="9765696" y="1898914"/>
                    <a:pt x="9237122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9237122" y="0"/>
                  </a:lnTo>
                  <a:cubicBezTo>
                    <a:pt x="9765569" y="0"/>
                    <a:pt x="10194067" y="428371"/>
                    <a:pt x="10194067" y="949457"/>
                  </a:cubicBezTo>
                  <a:close/>
                </a:path>
              </a:pathLst>
            </a:custGeom>
            <a:solidFill>
              <a:srgbClr val="FFE11B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404959" y="1461221"/>
            <a:ext cx="1207982" cy="1207982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E11B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1067129" y="0"/>
            <a:ext cx="5983154" cy="8399200"/>
          </a:xfrm>
          <a:custGeom>
            <a:avLst/>
            <a:gdLst/>
            <a:ahLst/>
            <a:cxnLst/>
            <a:rect r="r" b="b" t="t" l="l"/>
            <a:pathLst>
              <a:path h="8399200" w="5983154">
                <a:moveTo>
                  <a:pt x="0" y="0"/>
                </a:moveTo>
                <a:lnTo>
                  <a:pt x="5983154" y="0"/>
                </a:lnTo>
                <a:lnTo>
                  <a:pt x="5983154" y="8399200"/>
                </a:lnTo>
                <a:lnTo>
                  <a:pt x="0" y="83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-44775" t="0" r="-65927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1469983" y="-86327"/>
            <a:ext cx="7471231" cy="8051522"/>
          </a:xfrm>
          <a:custGeom>
            <a:avLst/>
            <a:gdLst/>
            <a:ahLst/>
            <a:cxnLst/>
            <a:rect r="r" b="b" t="t" l="l"/>
            <a:pathLst>
              <a:path h="8051522" w="7471231">
                <a:moveTo>
                  <a:pt x="0" y="0"/>
                </a:moveTo>
                <a:lnTo>
                  <a:pt x="7471231" y="0"/>
                </a:lnTo>
                <a:lnTo>
                  <a:pt x="7471231" y="8051522"/>
                </a:lnTo>
                <a:lnTo>
                  <a:pt x="0" y="8051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</a:blip>
            <a:stretch>
              <a:fillRect l="-30724" t="0" r="-30724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383214" y="694583"/>
            <a:ext cx="4418763" cy="2145170"/>
            <a:chOff x="0" y="0"/>
            <a:chExt cx="5891684" cy="286022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38100"/>
              <a:ext cx="5891684" cy="1945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632"/>
                </a:lnSpc>
              </a:pPr>
              <a:r>
                <a:rPr lang="en-US" sz="5120" spc="-51">
                  <a:solidFill>
                    <a:srgbClr val="004AAD"/>
                  </a:solidFill>
                  <a:latin typeface="Brice SemiExpanded"/>
                </a:rPr>
                <a:t>Best Practices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2492082"/>
              <a:ext cx="5891684" cy="368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8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734695" y="6322978"/>
            <a:ext cx="2914582" cy="257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835"/>
              </a:lnSpc>
              <a:spcBef>
                <a:spcPct val="0"/>
              </a:spcBef>
            </a:pPr>
            <a:r>
              <a:rPr lang="en-US" sz="1835">
                <a:solidFill>
                  <a:srgbClr val="004AAD"/>
                </a:solidFill>
                <a:latin typeface="Brice SemiExpanded"/>
              </a:rPr>
              <a:t>Flip Fit App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902716" y="1298730"/>
            <a:ext cx="3961659" cy="690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283935" indent="-141968" lvl="1">
              <a:lnSpc>
                <a:spcPts val="1841"/>
              </a:lnSpc>
              <a:buFont typeface="Arial"/>
              <a:buChar char="•"/>
            </a:pPr>
            <a:r>
              <a:rPr lang="en-US" sz="1315">
                <a:solidFill>
                  <a:srgbClr val="004AAD"/>
                </a:solidFill>
                <a:latin typeface="Brice SemiExpanded"/>
              </a:rPr>
              <a:t>Developed structured processes</a:t>
            </a:r>
          </a:p>
          <a:p>
            <a:pPr marL="283935" indent="-141968" lvl="1">
              <a:lnSpc>
                <a:spcPts val="1841"/>
              </a:lnSpc>
              <a:buFont typeface="Arial"/>
              <a:buChar char="•"/>
            </a:pPr>
            <a:r>
              <a:rPr lang="en-US" sz="1315">
                <a:solidFill>
                  <a:srgbClr val="004AAD"/>
                </a:solidFill>
                <a:latin typeface="Brice SemiExpanded"/>
              </a:rPr>
              <a:t>Maintained code efficiency</a:t>
            </a:r>
          </a:p>
          <a:p>
            <a:pPr marL="283935" indent="-141968" lvl="1">
              <a:lnSpc>
                <a:spcPts val="1841"/>
              </a:lnSpc>
              <a:buFont typeface="Arial"/>
              <a:buChar char="•"/>
            </a:pPr>
            <a:r>
              <a:rPr lang="en-US" sz="1315">
                <a:solidFill>
                  <a:srgbClr val="004AAD"/>
                </a:solidFill>
                <a:latin typeface="Brice SemiExpanded"/>
              </a:rPr>
              <a:t>Created UML Diagrams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545377" y="3343971"/>
            <a:ext cx="3350849" cy="233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283409" indent="-141705" lvl="1">
              <a:lnSpc>
                <a:spcPts val="1837"/>
              </a:lnSpc>
              <a:buFont typeface="Arial"/>
              <a:buChar char="•"/>
            </a:pPr>
            <a:r>
              <a:rPr lang="en-US" sz="1312">
                <a:solidFill>
                  <a:srgbClr val="004AAD"/>
                </a:solidFill>
                <a:latin typeface="Brice SemiExpanded"/>
              </a:rPr>
              <a:t>Added Comments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793614" y="5350937"/>
            <a:ext cx="5156935" cy="461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283409" indent="-141705" lvl="1">
              <a:lnSpc>
                <a:spcPts val="1837"/>
              </a:lnSpc>
              <a:buFont typeface="Arial"/>
              <a:buChar char="•"/>
            </a:pPr>
            <a:r>
              <a:rPr lang="en-US" sz="1312">
                <a:solidFill>
                  <a:srgbClr val="004AAD"/>
                </a:solidFill>
                <a:latin typeface="Brice SemiExpanded"/>
              </a:rPr>
              <a:t>Used git for interactive and collaborative development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545377" y="3619500"/>
            <a:ext cx="3350849" cy="233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283409" indent="-141705" lvl="1">
              <a:lnSpc>
                <a:spcPts val="1837"/>
              </a:lnSpc>
              <a:buFont typeface="Arial"/>
              <a:buChar char="•"/>
            </a:pPr>
            <a:r>
              <a:rPr lang="en-US" sz="1312">
                <a:solidFill>
                  <a:srgbClr val="004AAD"/>
                </a:solidFill>
                <a:latin typeface="Brice SemiExpanded"/>
              </a:rPr>
              <a:t>Clean code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70138" y="947333"/>
            <a:ext cx="9000575" cy="5349096"/>
          </a:xfrm>
          <a:custGeom>
            <a:avLst/>
            <a:gdLst/>
            <a:ahLst/>
            <a:cxnLst/>
            <a:rect r="r" b="b" t="t" l="l"/>
            <a:pathLst>
              <a:path h="5349096" w="9000575">
                <a:moveTo>
                  <a:pt x="0" y="0"/>
                </a:moveTo>
                <a:lnTo>
                  <a:pt x="9000575" y="0"/>
                </a:lnTo>
                <a:lnTo>
                  <a:pt x="9000575" y="5349096"/>
                </a:lnTo>
                <a:lnTo>
                  <a:pt x="0" y="53490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31520" y="947333"/>
            <a:ext cx="4418763" cy="1208546"/>
            <a:chOff x="0" y="0"/>
            <a:chExt cx="5891684" cy="161139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38100"/>
              <a:ext cx="5891684" cy="6962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82"/>
                </a:lnSpc>
              </a:pPr>
              <a:r>
                <a:rPr lang="en-US" sz="3620" spc="-36">
                  <a:solidFill>
                    <a:srgbClr val="004AAD"/>
                  </a:solidFill>
                  <a:latin typeface="Brice SemiExpanded"/>
                </a:rPr>
                <a:t>Our Journey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243249"/>
              <a:ext cx="5891684" cy="368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8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DAF3ZQ2xcdw</dc:identifier>
  <dcterms:modified xsi:type="dcterms:W3CDTF">2011-08-01T06:04:30Z</dcterms:modified>
  <cp:revision>1</cp:revision>
  <dc:title>JEDI-2.0-GMS-Presentation</dc:title>
</cp:coreProperties>
</file>